
<file path=[Content_Types].xml><?xml version="1.0" encoding="utf-8"?>
<Types xmlns="http://schemas.openxmlformats.org/package/2006/content-types">
  <Default Extension="png" ContentType="image/png"/>
  <Default Extension="tmp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52"/>
  </p:notesMasterIdLst>
  <p:sldIdLst>
    <p:sldId id="256" r:id="rId2"/>
    <p:sldId id="283" r:id="rId3"/>
    <p:sldId id="308" r:id="rId4"/>
    <p:sldId id="290" r:id="rId5"/>
    <p:sldId id="309" r:id="rId6"/>
    <p:sldId id="289" r:id="rId7"/>
    <p:sldId id="310" r:id="rId8"/>
    <p:sldId id="311" r:id="rId9"/>
    <p:sldId id="312" r:id="rId10"/>
    <p:sldId id="313" r:id="rId11"/>
    <p:sldId id="314" r:id="rId12"/>
    <p:sldId id="316" r:id="rId13"/>
    <p:sldId id="317" r:id="rId14"/>
    <p:sldId id="261" r:id="rId15"/>
    <p:sldId id="319" r:id="rId16"/>
    <p:sldId id="32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318" r:id="rId25"/>
    <p:sldId id="298" r:id="rId26"/>
    <p:sldId id="262" r:id="rId27"/>
    <p:sldId id="263" r:id="rId28"/>
    <p:sldId id="322" r:id="rId29"/>
    <p:sldId id="264" r:id="rId30"/>
    <p:sldId id="300" r:id="rId31"/>
    <p:sldId id="301" r:id="rId32"/>
    <p:sldId id="302" r:id="rId33"/>
    <p:sldId id="303" r:id="rId34"/>
    <p:sldId id="304" r:id="rId35"/>
    <p:sldId id="305" r:id="rId36"/>
    <p:sldId id="288" r:id="rId37"/>
    <p:sldId id="287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266" r:id="rId46"/>
    <p:sldId id="270" r:id="rId47"/>
    <p:sldId id="271" r:id="rId48"/>
    <p:sldId id="330" r:id="rId49"/>
    <p:sldId id="331" r:id="rId50"/>
    <p:sldId id="332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B4DFC-385B-4DB4-B9DF-C48957CC095D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F5132-A30E-42DC-9A7B-464E59211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2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FD37B2-25A1-4545-929F-FFF53A54B885}" type="slidenum">
              <a:rPr lang="en-US"/>
              <a:pPr/>
              <a:t>7</a:t>
            </a:fld>
            <a:endParaRPr lang="en-US"/>
          </a:p>
        </p:txBody>
      </p:sp>
      <p:sp>
        <p:nvSpPr>
          <p:cNvPr id="151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3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C862EC-BC13-4FE8-9086-51B5E7219502}" type="slidenum">
              <a:rPr lang="en-US"/>
              <a:pPr/>
              <a:t>36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5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07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13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69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76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BC120E-3928-43ED-A7A4-64B1F7150011}" type="slidenum">
              <a:rPr lang="en-US"/>
              <a:pPr/>
              <a:t>41</a:t>
            </a:fld>
            <a:endParaRPr lang="en-US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37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80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F83AB7-F7B2-44D4-9A53-1FB98E1841CC}" type="slidenum">
              <a:rPr lang="en-US"/>
              <a:pPr/>
              <a:t>43</a:t>
            </a:fld>
            <a:endParaRPr lang="en-US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16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32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CB999B-80D4-44A4-B1FB-763AA98E4C75}" type="slidenum">
              <a:rPr lang="en-US"/>
              <a:pPr/>
              <a:t>48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8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C96D6C-C0FF-43E5-92A9-10B1DC1081B5}" type="slidenum">
              <a:rPr lang="en-US"/>
              <a:pPr/>
              <a:t>8</a:t>
            </a:fld>
            <a:endParaRPr lang="en-US"/>
          </a:p>
        </p:txBody>
      </p:sp>
      <p:sp>
        <p:nvSpPr>
          <p:cNvPr id="166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89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CB999B-80D4-44A4-B1FB-763AA98E4C75}" type="slidenum">
              <a:rPr lang="en-US"/>
              <a:pPr/>
              <a:t>49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49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CB999B-80D4-44A4-B1FB-763AA98E4C75}" type="slidenum">
              <a:rPr lang="en-US"/>
              <a:pPr/>
              <a:t>50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9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B83CB6-4604-417E-91BE-F40A32307DB9}" type="slidenum">
              <a:rPr lang="en-US"/>
              <a:pPr/>
              <a:t>9</a:t>
            </a:fld>
            <a:endParaRPr lang="en-US"/>
          </a:p>
        </p:txBody>
      </p:sp>
      <p:sp>
        <p:nvSpPr>
          <p:cNvPr id="167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31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267E33-1A8C-47A5-B660-CA9DA70273A2}" type="slidenum">
              <a:rPr lang="en-US"/>
              <a:pPr/>
              <a:t>10</a:t>
            </a:fld>
            <a:endParaRPr lang="en-US"/>
          </a:p>
        </p:txBody>
      </p:sp>
      <p:sp>
        <p:nvSpPr>
          <p:cNvPr id="1673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3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70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59AD57-F0E5-4AA2-B1AA-7701ECD2E521}" type="slidenum">
              <a:rPr lang="en-US"/>
              <a:pPr/>
              <a:t>11</a:t>
            </a:fld>
            <a:endParaRPr lang="en-US"/>
          </a:p>
        </p:txBody>
      </p:sp>
      <p:sp>
        <p:nvSpPr>
          <p:cNvPr id="167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1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65DE3F-F6F3-4B6B-8B96-EAD2331F5C3A}" type="slidenum">
              <a:rPr lang="en-US"/>
              <a:pPr/>
              <a:t>15</a:t>
            </a:fld>
            <a:endParaRPr lang="en-US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9F0A8-27C2-4BEA-B032-F8139C745B66}" type="slidenum">
              <a:rPr lang="en-US"/>
              <a:pPr/>
              <a:t>16</a:t>
            </a:fld>
            <a:endParaRPr lang="en-US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62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59AD57-F0E5-4AA2-B1AA-7701ECD2E521}" type="slidenum">
              <a:rPr lang="en-US"/>
              <a:pPr/>
              <a:t>24</a:t>
            </a:fld>
            <a:endParaRPr lang="en-US"/>
          </a:p>
        </p:txBody>
      </p:sp>
      <p:sp>
        <p:nvSpPr>
          <p:cNvPr id="167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38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Marlett" pitchFamily="2" charset="2"/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Marlett" pitchFamily="2" charset="2"/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Marlett" pitchFamily="2" charset="2"/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Marlett" pitchFamily="2" charset="2"/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CA60494-2FC8-4B31-B07A-862835389437}" type="slidenum">
              <a:rPr lang="en-US" sz="1200">
                <a:latin typeface="Times New Roman" pitchFamily="18" charset="0"/>
              </a:rPr>
              <a:pPr eaLnBrk="1" hangingPunct="1"/>
              <a:t>28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70412" cy="3427412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32" y="4343091"/>
            <a:ext cx="5031537" cy="411418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2917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B9710-AEF1-474C-9407-94B259ECA1EB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81C-4703-4084-B4BA-E705C195ADB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667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B9710-AEF1-474C-9407-94B259ECA1EB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81C-4703-4084-B4BA-E705C195AD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B9710-AEF1-474C-9407-94B259ECA1EB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81C-4703-4084-B4BA-E705C195AD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62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456E1-BBD4-4DD8-B581-668B3191C559}" type="datetime1">
              <a:rPr lang="en-US" smtClean="0"/>
              <a:pPr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8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B9710-AEF1-474C-9407-94B259ECA1EB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81C-4703-4084-B4BA-E705C195AD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2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B9710-AEF1-474C-9407-94B259ECA1EB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81C-4703-4084-B4BA-E705C195ADB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430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B9710-AEF1-474C-9407-94B259ECA1EB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81C-4703-4084-B4BA-E705C195AD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15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B9710-AEF1-474C-9407-94B259ECA1EB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81C-4703-4084-B4BA-E705C195AD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B9710-AEF1-474C-9407-94B259ECA1EB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81C-4703-4084-B4BA-E705C195AD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00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B9710-AEF1-474C-9407-94B259ECA1EB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81C-4703-4084-B4BA-E705C195AD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63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B7B9710-AEF1-474C-9407-94B259ECA1EB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0B681C-4703-4084-B4BA-E705C195AD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95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B9710-AEF1-474C-9407-94B259ECA1EB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81C-4703-4084-B4BA-E705C195AD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1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B7B9710-AEF1-474C-9407-94B259ECA1EB}" type="datetimeFigureOut">
              <a:rPr lang="en-US" smtClean="0"/>
              <a:pPr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50B681C-4703-4084-B4BA-E705C195ADB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68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/>
              <a:t>Queues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667500" y="6191250"/>
            <a:ext cx="2476500" cy="47625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12.</a:t>
            </a:r>
            <a:fld id="{95DB78A2-B43E-4E4F-9D48-5D2A47863E32}" type="slidenum">
              <a:rPr lang="en-US">
                <a:solidFill>
                  <a:schemeClr val="tx1"/>
                </a:solidFill>
              </a:rPr>
              <a:pPr/>
              <a:t>10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672194" name="Text Box 2"/>
          <p:cNvSpPr txBox="1">
            <a:spLocks noChangeArrowheads="1"/>
          </p:cNvSpPr>
          <p:nvPr/>
        </p:nvSpPr>
        <p:spPr bwMode="auto">
          <a:xfrm>
            <a:off x="3276600" y="304800"/>
            <a:ext cx="4439933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 dirty="0"/>
              <a:t>The empty</a:t>
            </a:r>
            <a:r>
              <a:rPr lang="en-US" sz="2800" dirty="0" smtClean="0">
                <a:latin typeface="Times New Roman" pitchFamily="18" charset="0"/>
              </a:rPr>
              <a:t> </a:t>
            </a:r>
            <a:r>
              <a:rPr lang="en-US" sz="4400" dirty="0"/>
              <a:t>operation</a:t>
            </a:r>
          </a:p>
        </p:txBody>
      </p:sp>
      <p:sp>
        <p:nvSpPr>
          <p:cNvPr id="1672195" name="Rectangle 3"/>
          <p:cNvSpPr>
            <a:spLocks noChangeArrowheads="1"/>
          </p:cNvSpPr>
          <p:nvPr/>
        </p:nvSpPr>
        <p:spPr bwMode="auto">
          <a:xfrm>
            <a:off x="76200" y="2286000"/>
            <a:ext cx="8915400" cy="7694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US" sz="2200" dirty="0" smtClean="0"/>
              <a:t>The </a:t>
            </a:r>
            <a:r>
              <a:rPr lang="en-US" sz="2200" dirty="0"/>
              <a:t>empty operation checks the status of the queue. The following shows the format.</a:t>
            </a:r>
          </a:p>
        </p:txBody>
      </p:sp>
      <p:sp>
        <p:nvSpPr>
          <p:cNvPr id="1672197" name="Rectangle 5"/>
          <p:cNvSpPr>
            <a:spLocks noChangeArrowheads="1"/>
          </p:cNvSpPr>
          <p:nvPr/>
        </p:nvSpPr>
        <p:spPr bwMode="auto">
          <a:xfrm>
            <a:off x="0" y="5410200"/>
            <a:ext cx="8915400" cy="7694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US" sz="2200" dirty="0"/>
              <a:t>This operation returns true if the queue is empty and false if the queue is not empty.</a:t>
            </a:r>
          </a:p>
        </p:txBody>
      </p:sp>
      <p:pic>
        <p:nvPicPr>
          <p:cNvPr id="167219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07" y="3810000"/>
            <a:ext cx="209391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363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291" name="Rectangle 3"/>
          <p:cNvSpPr>
            <a:spLocks noChangeArrowheads="1"/>
          </p:cNvSpPr>
          <p:nvPr/>
        </p:nvSpPr>
        <p:spPr bwMode="auto">
          <a:xfrm>
            <a:off x="76200" y="1443464"/>
            <a:ext cx="8839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 smtClean="0"/>
              <a:t>A </a:t>
            </a:r>
            <a:r>
              <a:rPr lang="en-US" sz="2400" dirty="0"/>
              <a:t>segment of an algorithm that applies the previously defined operations on a queue Q. </a:t>
            </a:r>
          </a:p>
        </p:txBody>
      </p:sp>
      <p:pic>
        <p:nvPicPr>
          <p:cNvPr id="167629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061050"/>
            <a:ext cx="5273675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962400" y="297359"/>
            <a:ext cx="2819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/>
              <a:t>Example</a:t>
            </a:r>
            <a:endParaRPr lang="en-US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93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Queue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8"/>
          <a:stretch/>
        </p:blipFill>
        <p:spPr bwMode="auto">
          <a:xfrm>
            <a:off x="115661" y="2514600"/>
            <a:ext cx="892175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160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Implementing a Queue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438400"/>
            <a:ext cx="8610600" cy="16764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Using an array to implement a queue is significantly harder than using an array to implement a stack.  Why?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Unlike a stack, where we add and remove at the same end, in a queue we add to one end and remove from the other.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2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Representation of a Queue using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/>
          <a:srcRect t="13362" b="27021"/>
          <a:stretch/>
        </p:blipFill>
        <p:spPr bwMode="auto">
          <a:xfrm rot="10800000">
            <a:off x="376952" y="1845734"/>
            <a:ext cx="876704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implementation of queues</a:t>
            </a: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667500" y="6191250"/>
            <a:ext cx="2476500" cy="476250"/>
          </a:xfrm>
        </p:spPr>
        <p:txBody>
          <a:bodyPr/>
          <a:lstStyle/>
          <a:p>
            <a:fld id="{98ACC317-F67F-4E38-8438-443312FDDB50}" type="slidenum">
              <a:rPr lang="en-US"/>
              <a:pPr/>
              <a:t>15</a:t>
            </a:fld>
            <a:endParaRPr lang="en-US"/>
          </a:p>
        </p:txBody>
      </p:sp>
      <p:sp>
        <p:nvSpPr>
          <p:cNvPr id="20529" name="Rectangle 49"/>
          <p:cNvSpPr>
            <a:spLocks noGrp="1" noChangeArrowheads="1"/>
          </p:cNvSpPr>
          <p:nvPr>
            <p:ph sz="quarter" idx="13"/>
          </p:nvPr>
        </p:nvSpPr>
        <p:spPr>
          <a:xfrm>
            <a:off x="685800" y="5334000"/>
            <a:ext cx="8305800" cy="838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b="1" dirty="0"/>
              <a:t>To insert:</a:t>
            </a:r>
            <a:r>
              <a:rPr lang="en-US" sz="2400" dirty="0"/>
              <a:t> put new element in  location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Verdana" pitchFamily="34" charset="0"/>
              </a:rPr>
              <a:t>4</a:t>
            </a:r>
            <a:r>
              <a:rPr lang="en-US" sz="2400" dirty="0"/>
              <a:t>, and set </a:t>
            </a:r>
            <a:r>
              <a:rPr lang="en-US" sz="2400" dirty="0">
                <a:solidFill>
                  <a:schemeClr val="accent2"/>
                </a:solidFill>
              </a:rPr>
              <a:t>rear</a:t>
            </a:r>
            <a:r>
              <a:rPr lang="en-US" sz="2400" dirty="0"/>
              <a:t> to </a:t>
            </a:r>
            <a:r>
              <a:rPr lang="en-US" sz="2400" dirty="0">
                <a:solidFill>
                  <a:schemeClr val="accent2"/>
                </a:solidFill>
              </a:rPr>
              <a:t>4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b="1" dirty="0"/>
              <a:t>To delete:</a:t>
            </a:r>
            <a:r>
              <a:rPr lang="en-US" sz="2400" dirty="0"/>
              <a:t> take element from location </a:t>
            </a:r>
            <a:r>
              <a:rPr lang="en-US" sz="2400" dirty="0">
                <a:solidFill>
                  <a:schemeClr val="accent2"/>
                </a:solidFill>
              </a:rPr>
              <a:t>0</a:t>
            </a:r>
            <a:r>
              <a:rPr lang="en-US" sz="2400" dirty="0"/>
              <a:t>, and set </a:t>
            </a:r>
            <a:r>
              <a:rPr lang="en-US" sz="2400" dirty="0">
                <a:solidFill>
                  <a:schemeClr val="accent2"/>
                </a:solidFill>
              </a:rPr>
              <a:t>front</a:t>
            </a:r>
            <a:r>
              <a:rPr lang="en-US" sz="2400" dirty="0"/>
              <a:t> to </a:t>
            </a:r>
            <a:r>
              <a:rPr lang="en-US" sz="2400" dirty="0">
                <a:solidFill>
                  <a:schemeClr val="accent2"/>
                </a:solidFill>
              </a:rPr>
              <a:t>1</a:t>
            </a:r>
            <a:r>
              <a:rPr lang="en-US" sz="2400" dirty="0"/>
              <a:t> </a:t>
            </a:r>
          </a:p>
        </p:txBody>
      </p:sp>
      <p:grpSp>
        <p:nvGrpSpPr>
          <p:cNvPr id="20556" name="Group 76"/>
          <p:cNvGrpSpPr>
            <a:grpSpLocks/>
          </p:cNvGrpSpPr>
          <p:nvPr/>
        </p:nvGrpSpPr>
        <p:grpSpPr bwMode="auto">
          <a:xfrm>
            <a:off x="609600" y="3352800"/>
            <a:ext cx="7391400" cy="990600"/>
            <a:chOff x="384" y="2112"/>
            <a:chExt cx="4656" cy="624"/>
          </a:xfrm>
        </p:grpSpPr>
        <p:grpSp>
          <p:nvGrpSpPr>
            <p:cNvPr id="20555" name="Group 75"/>
            <p:cNvGrpSpPr>
              <a:grpSpLocks/>
            </p:cNvGrpSpPr>
            <p:nvPr/>
          </p:nvGrpSpPr>
          <p:grpSpPr bwMode="auto">
            <a:xfrm>
              <a:off x="1549" y="2112"/>
              <a:ext cx="3491" cy="624"/>
              <a:chOff x="1549" y="2112"/>
              <a:chExt cx="3491" cy="624"/>
            </a:xfrm>
          </p:grpSpPr>
          <p:sp>
            <p:nvSpPr>
              <p:cNvPr id="20534" name="Rectangle 54"/>
              <p:cNvSpPr>
                <a:spLocks noChangeArrowheads="1"/>
              </p:cNvSpPr>
              <p:nvPr/>
            </p:nvSpPr>
            <p:spPr bwMode="auto">
              <a:xfrm>
                <a:off x="1549" y="2352"/>
                <a:ext cx="431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Verdana" pitchFamily="34" charset="0"/>
                  </a:rPr>
                  <a:t>17</a:t>
                </a:r>
              </a:p>
            </p:txBody>
          </p:sp>
          <p:sp>
            <p:nvSpPr>
              <p:cNvPr id="20535" name="Rectangle 55"/>
              <p:cNvSpPr>
                <a:spLocks noChangeArrowheads="1"/>
              </p:cNvSpPr>
              <p:nvPr/>
            </p:nvSpPr>
            <p:spPr bwMode="auto">
              <a:xfrm>
                <a:off x="1981" y="2352"/>
                <a:ext cx="431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>
                    <a:latin typeface="Verdana" pitchFamily="34" charset="0"/>
                  </a:rPr>
                  <a:t>23</a:t>
                </a:r>
              </a:p>
            </p:txBody>
          </p:sp>
          <p:sp>
            <p:nvSpPr>
              <p:cNvPr id="20536" name="Rectangle 56"/>
              <p:cNvSpPr>
                <a:spLocks noChangeArrowheads="1"/>
              </p:cNvSpPr>
              <p:nvPr/>
            </p:nvSpPr>
            <p:spPr bwMode="auto">
              <a:xfrm>
                <a:off x="2413" y="2352"/>
                <a:ext cx="431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Verdana" pitchFamily="34" charset="0"/>
                  </a:rPr>
                  <a:t>97</a:t>
                </a:r>
              </a:p>
            </p:txBody>
          </p:sp>
          <p:sp>
            <p:nvSpPr>
              <p:cNvPr id="20537" name="Rectangle 57"/>
              <p:cNvSpPr>
                <a:spLocks noChangeArrowheads="1"/>
              </p:cNvSpPr>
              <p:nvPr/>
            </p:nvSpPr>
            <p:spPr bwMode="auto">
              <a:xfrm>
                <a:off x="2845" y="2352"/>
                <a:ext cx="431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Verdana" pitchFamily="34" charset="0"/>
                  </a:rPr>
                  <a:t>44</a:t>
                </a:r>
              </a:p>
            </p:txBody>
          </p:sp>
          <p:sp>
            <p:nvSpPr>
              <p:cNvPr id="20538" name="Rectangle 58"/>
              <p:cNvSpPr>
                <a:spLocks noChangeArrowheads="1"/>
              </p:cNvSpPr>
              <p:nvPr/>
            </p:nvSpPr>
            <p:spPr bwMode="auto">
              <a:xfrm>
                <a:off x="3277" y="2352"/>
                <a:ext cx="431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9" name="Rectangle 59"/>
              <p:cNvSpPr>
                <a:spLocks noChangeArrowheads="1"/>
              </p:cNvSpPr>
              <p:nvPr/>
            </p:nvSpPr>
            <p:spPr bwMode="auto">
              <a:xfrm>
                <a:off x="3709" y="2352"/>
                <a:ext cx="431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40" name="Rectangle 60"/>
              <p:cNvSpPr>
                <a:spLocks noChangeArrowheads="1"/>
              </p:cNvSpPr>
              <p:nvPr/>
            </p:nvSpPr>
            <p:spPr bwMode="auto">
              <a:xfrm>
                <a:off x="4141" y="2352"/>
                <a:ext cx="431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41" name="Rectangle 61"/>
              <p:cNvSpPr>
                <a:spLocks noChangeArrowheads="1"/>
              </p:cNvSpPr>
              <p:nvPr/>
            </p:nvSpPr>
            <p:spPr bwMode="auto">
              <a:xfrm>
                <a:off x="4573" y="2352"/>
                <a:ext cx="431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44" name="Text Box 64"/>
              <p:cNvSpPr txBox="1">
                <a:spLocks noChangeArrowheads="1"/>
              </p:cNvSpPr>
              <p:nvPr/>
            </p:nvSpPr>
            <p:spPr bwMode="auto">
              <a:xfrm>
                <a:off x="1693" y="2112"/>
                <a:ext cx="334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>
                    <a:latin typeface="Verdana" pitchFamily="34" charset="0"/>
                  </a:rPr>
                  <a:t>0      1      2      3      4      5      6     7</a:t>
                </a:r>
              </a:p>
            </p:txBody>
          </p:sp>
        </p:grpSp>
        <p:sp>
          <p:nvSpPr>
            <p:cNvPr id="20545" name="Text Box 65"/>
            <p:cNvSpPr txBox="1">
              <a:spLocks noChangeArrowheads="1"/>
            </p:cNvSpPr>
            <p:nvPr/>
          </p:nvSpPr>
          <p:spPr bwMode="auto">
            <a:xfrm>
              <a:off x="384" y="2352"/>
              <a:ext cx="11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  <a:latin typeface="Verdana" pitchFamily="34" charset="0"/>
                </a:rPr>
                <a:t>myQueue:</a:t>
              </a:r>
            </a:p>
          </p:txBody>
        </p:sp>
      </p:grpSp>
      <p:grpSp>
        <p:nvGrpSpPr>
          <p:cNvPr id="20547" name="Group 67"/>
          <p:cNvGrpSpPr>
            <a:grpSpLocks/>
          </p:cNvGrpSpPr>
          <p:nvPr/>
        </p:nvGrpSpPr>
        <p:grpSpPr bwMode="auto">
          <a:xfrm>
            <a:off x="4872038" y="4421188"/>
            <a:ext cx="2138362" cy="608012"/>
            <a:chOff x="2458" y="1489"/>
            <a:chExt cx="1347" cy="383"/>
          </a:xfrm>
        </p:grpSpPr>
        <p:sp>
          <p:nvSpPr>
            <p:cNvPr id="20548" name="Text Box 68"/>
            <p:cNvSpPr txBox="1">
              <a:spLocks noChangeArrowheads="1"/>
            </p:cNvSpPr>
            <p:nvPr/>
          </p:nvSpPr>
          <p:spPr bwMode="auto">
            <a:xfrm>
              <a:off x="2749" y="1584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accent2"/>
                  </a:solidFill>
                  <a:latin typeface="Verdana" pitchFamily="34" charset="0"/>
                </a:rPr>
                <a:t>rear = 3</a:t>
              </a:r>
            </a:p>
          </p:txBody>
        </p:sp>
        <p:sp>
          <p:nvSpPr>
            <p:cNvPr id="20549" name="Freeform 69"/>
            <p:cNvSpPr>
              <a:spLocks/>
            </p:cNvSpPr>
            <p:nvPr/>
          </p:nvSpPr>
          <p:spPr bwMode="auto">
            <a:xfrm>
              <a:off x="2458" y="1489"/>
              <a:ext cx="242" cy="242"/>
            </a:xfrm>
            <a:custGeom>
              <a:avLst/>
              <a:gdLst>
                <a:gd name="T0" fmla="*/ 240 w 240"/>
                <a:gd name="T1" fmla="*/ 240 h 240"/>
                <a:gd name="T2" fmla="*/ 48 w 240"/>
                <a:gd name="T3" fmla="*/ 192 h 240"/>
                <a:gd name="T4" fmla="*/ 0 w 240"/>
                <a:gd name="T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240">
                  <a:moveTo>
                    <a:pt x="240" y="240"/>
                  </a:moveTo>
                  <a:cubicBezTo>
                    <a:pt x="164" y="236"/>
                    <a:pt x="88" y="232"/>
                    <a:pt x="48" y="192"/>
                  </a:cubicBezTo>
                  <a:cubicBezTo>
                    <a:pt x="8" y="152"/>
                    <a:pt x="4" y="76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554" name="Group 74"/>
          <p:cNvGrpSpPr>
            <a:grpSpLocks/>
          </p:cNvGrpSpPr>
          <p:nvPr/>
        </p:nvGrpSpPr>
        <p:grpSpPr bwMode="auto">
          <a:xfrm>
            <a:off x="838200" y="4419600"/>
            <a:ext cx="1981200" cy="608013"/>
            <a:chOff x="1056" y="3025"/>
            <a:chExt cx="1248" cy="383"/>
          </a:xfrm>
        </p:grpSpPr>
        <p:sp>
          <p:nvSpPr>
            <p:cNvPr id="20551" name="Text Box 71"/>
            <p:cNvSpPr txBox="1">
              <a:spLocks noChangeArrowheads="1"/>
            </p:cNvSpPr>
            <p:nvPr/>
          </p:nvSpPr>
          <p:spPr bwMode="auto">
            <a:xfrm>
              <a:off x="1056" y="3120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accent2"/>
                  </a:solidFill>
                  <a:latin typeface="Verdana" pitchFamily="34" charset="0"/>
                </a:rPr>
                <a:t>front = 0</a:t>
              </a:r>
            </a:p>
          </p:txBody>
        </p:sp>
        <p:sp>
          <p:nvSpPr>
            <p:cNvPr id="20552" name="Freeform 72"/>
            <p:cNvSpPr>
              <a:spLocks/>
            </p:cNvSpPr>
            <p:nvPr/>
          </p:nvSpPr>
          <p:spPr bwMode="auto">
            <a:xfrm flipH="1">
              <a:off x="2062" y="3025"/>
              <a:ext cx="242" cy="242"/>
            </a:xfrm>
            <a:custGeom>
              <a:avLst/>
              <a:gdLst>
                <a:gd name="T0" fmla="*/ 240 w 240"/>
                <a:gd name="T1" fmla="*/ 240 h 240"/>
                <a:gd name="T2" fmla="*/ 48 w 240"/>
                <a:gd name="T3" fmla="*/ 192 h 240"/>
                <a:gd name="T4" fmla="*/ 0 w 240"/>
                <a:gd name="T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240">
                  <a:moveTo>
                    <a:pt x="240" y="240"/>
                  </a:moveTo>
                  <a:cubicBezTo>
                    <a:pt x="164" y="236"/>
                    <a:pt x="88" y="232"/>
                    <a:pt x="48" y="192"/>
                  </a:cubicBezTo>
                  <a:cubicBezTo>
                    <a:pt x="8" y="152"/>
                    <a:pt x="4" y="76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39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9" grpId="0" build="p" bldLvl="4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478838" cy="727075"/>
          </a:xfrm>
        </p:spPr>
        <p:txBody>
          <a:bodyPr>
            <a:normAutofit/>
          </a:bodyPr>
          <a:lstStyle/>
          <a:p>
            <a:r>
              <a:rPr lang="en-US" sz="4900" dirty="0"/>
              <a:t>Array</a:t>
            </a:r>
            <a:r>
              <a:rPr lang="en-US" dirty="0"/>
              <a:t> </a:t>
            </a:r>
            <a:r>
              <a:rPr lang="en-US" sz="4900" dirty="0"/>
              <a:t>implementation of queues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5753100"/>
            <a:ext cx="8574088" cy="9525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dirty="0"/>
              <a:t>Notice how the array contents “crawl” to the right as elements are inserted and deleted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dirty="0"/>
              <a:t>This will be a problem after a while!</a:t>
            </a:r>
          </a:p>
        </p:txBody>
      </p:sp>
      <p:sp>
        <p:nvSpPr>
          <p:cNvPr id="4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67500" y="6191250"/>
            <a:ext cx="2476500" cy="476250"/>
          </a:xfrm>
        </p:spPr>
        <p:txBody>
          <a:bodyPr/>
          <a:lstStyle/>
          <a:p>
            <a:fld id="{B14A4111-994C-433C-8B58-4EFA7AE8E744}" type="slidenum">
              <a:rPr lang="en-US"/>
              <a:pPr/>
              <a:t>16</a:t>
            </a:fld>
            <a:endParaRPr lang="en-US"/>
          </a:p>
        </p:txBody>
      </p:sp>
      <p:grpSp>
        <p:nvGrpSpPr>
          <p:cNvPr id="22579" name="Group 51"/>
          <p:cNvGrpSpPr>
            <a:grpSpLocks/>
          </p:cNvGrpSpPr>
          <p:nvPr/>
        </p:nvGrpSpPr>
        <p:grpSpPr bwMode="auto">
          <a:xfrm>
            <a:off x="533400" y="3505200"/>
            <a:ext cx="8001000" cy="609600"/>
            <a:chOff x="336" y="1827"/>
            <a:chExt cx="4861" cy="384"/>
          </a:xfrm>
        </p:grpSpPr>
        <p:sp>
          <p:nvSpPr>
            <p:cNvPr id="22543" name="Rectangle 15"/>
            <p:cNvSpPr>
              <a:spLocks noChangeArrowheads="1"/>
            </p:cNvSpPr>
            <p:nvPr/>
          </p:nvSpPr>
          <p:spPr bwMode="auto">
            <a:xfrm>
              <a:off x="1741" y="1827"/>
              <a:ext cx="432" cy="384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Verdana" pitchFamily="34" charset="0"/>
                </a:rPr>
                <a:t>17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22544" name="Rectangle 16"/>
            <p:cNvSpPr>
              <a:spLocks noChangeArrowheads="1"/>
            </p:cNvSpPr>
            <p:nvPr/>
          </p:nvSpPr>
          <p:spPr bwMode="auto">
            <a:xfrm>
              <a:off x="2173" y="1827"/>
              <a:ext cx="432" cy="384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Verdana" pitchFamily="34" charset="0"/>
                </a:rPr>
                <a:t>23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22545" name="Rectangle 17"/>
            <p:cNvSpPr>
              <a:spLocks noChangeArrowheads="1"/>
            </p:cNvSpPr>
            <p:nvPr/>
          </p:nvSpPr>
          <p:spPr bwMode="auto">
            <a:xfrm>
              <a:off x="2605" y="1827"/>
              <a:ext cx="432" cy="384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Verdana" pitchFamily="34" charset="0"/>
                </a:rPr>
                <a:t>97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22546" name="Rectangle 18"/>
            <p:cNvSpPr>
              <a:spLocks noChangeArrowheads="1"/>
            </p:cNvSpPr>
            <p:nvPr/>
          </p:nvSpPr>
          <p:spPr bwMode="auto">
            <a:xfrm>
              <a:off x="3037" y="1827"/>
              <a:ext cx="432" cy="384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Verdana" pitchFamily="34" charset="0"/>
                </a:rPr>
                <a:t>44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22547" name="Rectangle 19"/>
            <p:cNvSpPr>
              <a:spLocks noChangeArrowheads="1"/>
            </p:cNvSpPr>
            <p:nvPr/>
          </p:nvSpPr>
          <p:spPr bwMode="auto">
            <a:xfrm>
              <a:off x="3469" y="1827"/>
              <a:ext cx="432" cy="384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Verdana" pitchFamily="34" charset="0"/>
                </a:rPr>
                <a:t>333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22548" name="Rectangle 20"/>
            <p:cNvSpPr>
              <a:spLocks noChangeArrowheads="1"/>
            </p:cNvSpPr>
            <p:nvPr/>
          </p:nvSpPr>
          <p:spPr bwMode="auto">
            <a:xfrm>
              <a:off x="3901" y="1827"/>
              <a:ext cx="432" cy="38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9" name="Rectangle 21"/>
            <p:cNvSpPr>
              <a:spLocks noChangeArrowheads="1"/>
            </p:cNvSpPr>
            <p:nvPr/>
          </p:nvSpPr>
          <p:spPr bwMode="auto">
            <a:xfrm>
              <a:off x="4333" y="1827"/>
              <a:ext cx="432" cy="38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0" name="Rectangle 22"/>
            <p:cNvSpPr>
              <a:spLocks noChangeArrowheads="1"/>
            </p:cNvSpPr>
            <p:nvPr/>
          </p:nvSpPr>
          <p:spPr bwMode="auto">
            <a:xfrm>
              <a:off x="4765" y="1827"/>
              <a:ext cx="432" cy="38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1" name="Text Box 23"/>
            <p:cNvSpPr txBox="1">
              <a:spLocks noChangeArrowheads="1"/>
            </p:cNvSpPr>
            <p:nvPr/>
          </p:nvSpPr>
          <p:spPr bwMode="auto">
            <a:xfrm>
              <a:off x="336" y="1875"/>
              <a:ext cx="12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After insertion:</a:t>
              </a:r>
            </a:p>
          </p:txBody>
        </p:sp>
      </p:grpSp>
      <p:grpSp>
        <p:nvGrpSpPr>
          <p:cNvPr id="22581" name="Group 53"/>
          <p:cNvGrpSpPr>
            <a:grpSpLocks/>
          </p:cNvGrpSpPr>
          <p:nvPr/>
        </p:nvGrpSpPr>
        <p:grpSpPr bwMode="auto">
          <a:xfrm>
            <a:off x="533400" y="4343400"/>
            <a:ext cx="8001000" cy="1295400"/>
            <a:chOff x="336" y="2355"/>
            <a:chExt cx="4861" cy="816"/>
          </a:xfrm>
        </p:grpSpPr>
        <p:grpSp>
          <p:nvGrpSpPr>
            <p:cNvPr id="22580" name="Group 52"/>
            <p:cNvGrpSpPr>
              <a:grpSpLocks/>
            </p:cNvGrpSpPr>
            <p:nvPr/>
          </p:nvGrpSpPr>
          <p:grpSpPr bwMode="auto">
            <a:xfrm>
              <a:off x="336" y="2355"/>
              <a:ext cx="4861" cy="384"/>
              <a:chOff x="336" y="2355"/>
              <a:chExt cx="4861" cy="384"/>
            </a:xfrm>
          </p:grpSpPr>
          <p:sp>
            <p:nvSpPr>
              <p:cNvPr id="22553" name="Rectangle 25"/>
              <p:cNvSpPr>
                <a:spLocks noChangeArrowheads="1"/>
              </p:cNvSpPr>
              <p:nvPr/>
            </p:nvSpPr>
            <p:spPr bwMode="auto">
              <a:xfrm>
                <a:off x="1741" y="2355"/>
                <a:ext cx="432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2554" name="Rectangle 26"/>
              <p:cNvSpPr>
                <a:spLocks noChangeArrowheads="1"/>
              </p:cNvSpPr>
              <p:nvPr/>
            </p:nvSpPr>
            <p:spPr bwMode="auto">
              <a:xfrm>
                <a:off x="2173" y="2355"/>
                <a:ext cx="432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Verdana" pitchFamily="34" charset="0"/>
                  </a:rPr>
                  <a:t>23</a:t>
                </a:r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2555" name="Rectangle 27"/>
              <p:cNvSpPr>
                <a:spLocks noChangeArrowheads="1"/>
              </p:cNvSpPr>
              <p:nvPr/>
            </p:nvSpPr>
            <p:spPr bwMode="auto">
              <a:xfrm>
                <a:off x="2605" y="2355"/>
                <a:ext cx="432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Verdana" pitchFamily="34" charset="0"/>
                  </a:rPr>
                  <a:t>97</a:t>
                </a:r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2556" name="Rectangle 28"/>
              <p:cNvSpPr>
                <a:spLocks noChangeArrowheads="1"/>
              </p:cNvSpPr>
              <p:nvPr/>
            </p:nvSpPr>
            <p:spPr bwMode="auto">
              <a:xfrm>
                <a:off x="3037" y="2355"/>
                <a:ext cx="432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Verdana" pitchFamily="34" charset="0"/>
                  </a:rPr>
                  <a:t>44</a:t>
                </a:r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2557" name="Rectangle 29"/>
              <p:cNvSpPr>
                <a:spLocks noChangeArrowheads="1"/>
              </p:cNvSpPr>
              <p:nvPr/>
            </p:nvSpPr>
            <p:spPr bwMode="auto">
              <a:xfrm>
                <a:off x="3469" y="2355"/>
                <a:ext cx="432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Verdana" pitchFamily="34" charset="0"/>
                  </a:rPr>
                  <a:t>333</a:t>
                </a:r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2558" name="Rectangle 30"/>
              <p:cNvSpPr>
                <a:spLocks noChangeArrowheads="1"/>
              </p:cNvSpPr>
              <p:nvPr/>
            </p:nvSpPr>
            <p:spPr bwMode="auto">
              <a:xfrm>
                <a:off x="3901" y="2355"/>
                <a:ext cx="432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59" name="Rectangle 31"/>
              <p:cNvSpPr>
                <a:spLocks noChangeArrowheads="1"/>
              </p:cNvSpPr>
              <p:nvPr/>
            </p:nvSpPr>
            <p:spPr bwMode="auto">
              <a:xfrm>
                <a:off x="4333" y="2355"/>
                <a:ext cx="432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60" name="Rectangle 32"/>
              <p:cNvSpPr>
                <a:spLocks noChangeArrowheads="1"/>
              </p:cNvSpPr>
              <p:nvPr/>
            </p:nvSpPr>
            <p:spPr bwMode="auto">
              <a:xfrm>
                <a:off x="4765" y="2355"/>
                <a:ext cx="432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61" name="Text Box 33"/>
              <p:cNvSpPr txBox="1">
                <a:spLocks noChangeArrowheads="1"/>
              </p:cNvSpPr>
              <p:nvPr/>
            </p:nvSpPr>
            <p:spPr bwMode="auto">
              <a:xfrm>
                <a:off x="336" y="2403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>
                    <a:latin typeface="Times New Roman" pitchFamily="18" charset="0"/>
                  </a:rPr>
                  <a:t>After deletion:</a:t>
                </a:r>
              </a:p>
            </p:txBody>
          </p:sp>
        </p:grpSp>
        <p:sp>
          <p:nvSpPr>
            <p:cNvPr id="22564" name="Text Box 36"/>
            <p:cNvSpPr txBox="1">
              <a:spLocks noChangeArrowheads="1"/>
            </p:cNvSpPr>
            <p:nvPr/>
          </p:nvSpPr>
          <p:spPr bwMode="auto">
            <a:xfrm>
              <a:off x="3936" y="2883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accent2"/>
                  </a:solidFill>
                  <a:latin typeface="Verdana" pitchFamily="34" charset="0"/>
                </a:rPr>
                <a:t>rear = 4</a:t>
              </a:r>
            </a:p>
          </p:txBody>
        </p:sp>
        <p:sp>
          <p:nvSpPr>
            <p:cNvPr id="22565" name="Freeform 37"/>
            <p:cNvSpPr>
              <a:spLocks/>
            </p:cNvSpPr>
            <p:nvPr/>
          </p:nvSpPr>
          <p:spPr bwMode="auto">
            <a:xfrm>
              <a:off x="3645" y="2788"/>
              <a:ext cx="242" cy="242"/>
            </a:xfrm>
            <a:custGeom>
              <a:avLst/>
              <a:gdLst>
                <a:gd name="T0" fmla="*/ 240 w 240"/>
                <a:gd name="T1" fmla="*/ 240 h 240"/>
                <a:gd name="T2" fmla="*/ 48 w 240"/>
                <a:gd name="T3" fmla="*/ 192 h 240"/>
                <a:gd name="T4" fmla="*/ 0 w 240"/>
                <a:gd name="T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240">
                  <a:moveTo>
                    <a:pt x="240" y="240"/>
                  </a:moveTo>
                  <a:cubicBezTo>
                    <a:pt x="164" y="236"/>
                    <a:pt x="88" y="232"/>
                    <a:pt x="48" y="192"/>
                  </a:cubicBezTo>
                  <a:cubicBezTo>
                    <a:pt x="8" y="152"/>
                    <a:pt x="4" y="76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7" name="Text Box 39"/>
            <p:cNvSpPr txBox="1">
              <a:spLocks noChangeArrowheads="1"/>
            </p:cNvSpPr>
            <p:nvPr/>
          </p:nvSpPr>
          <p:spPr bwMode="auto">
            <a:xfrm>
              <a:off x="1104" y="2882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accent2"/>
                  </a:solidFill>
                  <a:latin typeface="Verdana" pitchFamily="34" charset="0"/>
                </a:rPr>
                <a:t>front = 1</a:t>
              </a:r>
            </a:p>
          </p:txBody>
        </p:sp>
        <p:sp>
          <p:nvSpPr>
            <p:cNvPr id="22568" name="Freeform 40"/>
            <p:cNvSpPr>
              <a:spLocks/>
            </p:cNvSpPr>
            <p:nvPr/>
          </p:nvSpPr>
          <p:spPr bwMode="auto">
            <a:xfrm flipH="1">
              <a:off x="2110" y="2787"/>
              <a:ext cx="242" cy="242"/>
            </a:xfrm>
            <a:custGeom>
              <a:avLst/>
              <a:gdLst>
                <a:gd name="T0" fmla="*/ 240 w 240"/>
                <a:gd name="T1" fmla="*/ 240 h 240"/>
                <a:gd name="T2" fmla="*/ 48 w 240"/>
                <a:gd name="T3" fmla="*/ 192 h 240"/>
                <a:gd name="T4" fmla="*/ 0 w 240"/>
                <a:gd name="T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240">
                  <a:moveTo>
                    <a:pt x="240" y="240"/>
                  </a:moveTo>
                  <a:cubicBezTo>
                    <a:pt x="164" y="236"/>
                    <a:pt x="88" y="232"/>
                    <a:pt x="48" y="192"/>
                  </a:cubicBezTo>
                  <a:cubicBezTo>
                    <a:pt x="8" y="152"/>
                    <a:pt x="4" y="76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578" name="Group 50"/>
          <p:cNvGrpSpPr>
            <a:grpSpLocks/>
          </p:cNvGrpSpPr>
          <p:nvPr/>
        </p:nvGrpSpPr>
        <p:grpSpPr bwMode="auto">
          <a:xfrm>
            <a:off x="533400" y="1900237"/>
            <a:ext cx="8001000" cy="1376363"/>
            <a:chOff x="336" y="816"/>
            <a:chExt cx="4861" cy="867"/>
          </a:xfrm>
        </p:grpSpPr>
        <p:grpSp>
          <p:nvGrpSpPr>
            <p:cNvPr id="22577" name="Group 49"/>
            <p:cNvGrpSpPr>
              <a:grpSpLocks/>
            </p:cNvGrpSpPr>
            <p:nvPr/>
          </p:nvGrpSpPr>
          <p:grpSpPr bwMode="auto">
            <a:xfrm>
              <a:off x="336" y="1299"/>
              <a:ext cx="4861" cy="384"/>
              <a:chOff x="336" y="1299"/>
              <a:chExt cx="4861" cy="384"/>
            </a:xfrm>
          </p:grpSpPr>
          <p:sp>
            <p:nvSpPr>
              <p:cNvPr id="22533" name="Rectangle 5"/>
              <p:cNvSpPr>
                <a:spLocks noChangeArrowheads="1"/>
              </p:cNvSpPr>
              <p:nvPr/>
            </p:nvSpPr>
            <p:spPr bwMode="auto">
              <a:xfrm>
                <a:off x="1741" y="1299"/>
                <a:ext cx="432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Verdana" pitchFamily="34" charset="0"/>
                  </a:rPr>
                  <a:t>17</a:t>
                </a:r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2534" name="Rectangle 6"/>
              <p:cNvSpPr>
                <a:spLocks noChangeArrowheads="1"/>
              </p:cNvSpPr>
              <p:nvPr/>
            </p:nvSpPr>
            <p:spPr bwMode="auto">
              <a:xfrm>
                <a:off x="2173" y="1299"/>
                <a:ext cx="432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Verdana" pitchFamily="34" charset="0"/>
                  </a:rPr>
                  <a:t>23</a:t>
                </a:r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2535" name="Rectangle 7"/>
              <p:cNvSpPr>
                <a:spLocks noChangeArrowheads="1"/>
              </p:cNvSpPr>
              <p:nvPr/>
            </p:nvSpPr>
            <p:spPr bwMode="auto">
              <a:xfrm>
                <a:off x="2605" y="1299"/>
                <a:ext cx="432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Verdana" pitchFamily="34" charset="0"/>
                  </a:rPr>
                  <a:t>97</a:t>
                </a:r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2536" name="Rectangle 8"/>
              <p:cNvSpPr>
                <a:spLocks noChangeArrowheads="1"/>
              </p:cNvSpPr>
              <p:nvPr/>
            </p:nvSpPr>
            <p:spPr bwMode="auto">
              <a:xfrm>
                <a:off x="3037" y="1299"/>
                <a:ext cx="432" cy="384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Verdana" pitchFamily="34" charset="0"/>
                  </a:rPr>
                  <a:t>44</a:t>
                </a:r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2537" name="Rectangle 9"/>
              <p:cNvSpPr>
                <a:spLocks noChangeArrowheads="1"/>
              </p:cNvSpPr>
              <p:nvPr/>
            </p:nvSpPr>
            <p:spPr bwMode="auto">
              <a:xfrm>
                <a:off x="3469" y="1299"/>
                <a:ext cx="432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38" name="Rectangle 10"/>
              <p:cNvSpPr>
                <a:spLocks noChangeArrowheads="1"/>
              </p:cNvSpPr>
              <p:nvPr/>
            </p:nvSpPr>
            <p:spPr bwMode="auto">
              <a:xfrm>
                <a:off x="3901" y="1299"/>
                <a:ext cx="432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39" name="Rectangle 11"/>
              <p:cNvSpPr>
                <a:spLocks noChangeArrowheads="1"/>
              </p:cNvSpPr>
              <p:nvPr/>
            </p:nvSpPr>
            <p:spPr bwMode="auto">
              <a:xfrm>
                <a:off x="4333" y="1299"/>
                <a:ext cx="432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40" name="Rectangle 12"/>
              <p:cNvSpPr>
                <a:spLocks noChangeArrowheads="1"/>
              </p:cNvSpPr>
              <p:nvPr/>
            </p:nvSpPr>
            <p:spPr bwMode="auto">
              <a:xfrm>
                <a:off x="4765" y="1299"/>
                <a:ext cx="432" cy="3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41" name="Text Box 13"/>
              <p:cNvSpPr txBox="1">
                <a:spLocks noChangeArrowheads="1"/>
              </p:cNvSpPr>
              <p:nvPr/>
            </p:nvSpPr>
            <p:spPr bwMode="auto">
              <a:xfrm>
                <a:off x="336" y="1347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>
                    <a:latin typeface="Times New Roman" pitchFamily="18" charset="0"/>
                  </a:rPr>
                  <a:t>Initial queue:</a:t>
                </a:r>
              </a:p>
            </p:txBody>
          </p:sp>
        </p:grpSp>
        <p:sp>
          <p:nvSpPr>
            <p:cNvPr id="22570" name="Text Box 42"/>
            <p:cNvSpPr txBox="1">
              <a:spLocks noChangeArrowheads="1"/>
            </p:cNvSpPr>
            <p:nvPr/>
          </p:nvSpPr>
          <p:spPr bwMode="auto">
            <a:xfrm>
              <a:off x="3552" y="816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accent2"/>
                  </a:solidFill>
                  <a:latin typeface="Verdana" pitchFamily="34" charset="0"/>
                </a:rPr>
                <a:t>rear = 3</a:t>
              </a:r>
            </a:p>
          </p:txBody>
        </p:sp>
        <p:sp>
          <p:nvSpPr>
            <p:cNvPr id="22571" name="Freeform 43"/>
            <p:cNvSpPr>
              <a:spLocks/>
            </p:cNvSpPr>
            <p:nvPr/>
          </p:nvSpPr>
          <p:spPr bwMode="auto">
            <a:xfrm flipV="1">
              <a:off x="3261" y="1009"/>
              <a:ext cx="242" cy="242"/>
            </a:xfrm>
            <a:custGeom>
              <a:avLst/>
              <a:gdLst>
                <a:gd name="T0" fmla="*/ 240 w 240"/>
                <a:gd name="T1" fmla="*/ 240 h 240"/>
                <a:gd name="T2" fmla="*/ 48 w 240"/>
                <a:gd name="T3" fmla="*/ 192 h 240"/>
                <a:gd name="T4" fmla="*/ 0 w 240"/>
                <a:gd name="T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240">
                  <a:moveTo>
                    <a:pt x="240" y="240"/>
                  </a:moveTo>
                  <a:cubicBezTo>
                    <a:pt x="164" y="236"/>
                    <a:pt x="88" y="232"/>
                    <a:pt x="48" y="192"/>
                  </a:cubicBezTo>
                  <a:cubicBezTo>
                    <a:pt x="8" y="152"/>
                    <a:pt x="4" y="76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73" name="Text Box 45"/>
            <p:cNvSpPr txBox="1">
              <a:spLocks noChangeArrowheads="1"/>
            </p:cNvSpPr>
            <p:nvPr/>
          </p:nvSpPr>
          <p:spPr bwMode="auto">
            <a:xfrm>
              <a:off x="720" y="864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accent2"/>
                  </a:solidFill>
                  <a:latin typeface="Verdana" pitchFamily="34" charset="0"/>
                </a:rPr>
                <a:t>front = 0</a:t>
              </a:r>
            </a:p>
          </p:txBody>
        </p:sp>
        <p:sp>
          <p:nvSpPr>
            <p:cNvPr id="22574" name="Freeform 46"/>
            <p:cNvSpPr>
              <a:spLocks/>
            </p:cNvSpPr>
            <p:nvPr/>
          </p:nvSpPr>
          <p:spPr bwMode="auto">
            <a:xfrm flipH="1" flipV="1">
              <a:off x="1726" y="1008"/>
              <a:ext cx="242" cy="242"/>
            </a:xfrm>
            <a:custGeom>
              <a:avLst/>
              <a:gdLst>
                <a:gd name="T0" fmla="*/ 240 w 240"/>
                <a:gd name="T1" fmla="*/ 240 h 240"/>
                <a:gd name="T2" fmla="*/ 48 w 240"/>
                <a:gd name="T3" fmla="*/ 192 h 240"/>
                <a:gd name="T4" fmla="*/ 0 w 240"/>
                <a:gd name="T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240">
                  <a:moveTo>
                    <a:pt x="240" y="240"/>
                  </a:moveTo>
                  <a:cubicBezTo>
                    <a:pt x="164" y="236"/>
                    <a:pt x="88" y="232"/>
                    <a:pt x="48" y="192"/>
                  </a:cubicBezTo>
                  <a:cubicBezTo>
                    <a:pt x="8" y="152"/>
                    <a:pt x="4" y="76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74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 bldLvl="4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based implementation 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 A[10]</a:t>
            </a:r>
            <a:endParaRPr lang="en-US" dirty="0"/>
          </a:p>
          <a:p>
            <a:r>
              <a:rPr lang="en-US" dirty="0" err="1" smtClean="0"/>
              <a:t>Enqueue</a:t>
            </a:r>
            <a:r>
              <a:rPr lang="en-US" dirty="0" smtClean="0"/>
              <a:t>(</a:t>
            </a:r>
            <a:r>
              <a:rPr lang="en-US" dirty="0" err="1" smtClean="0"/>
              <a:t>obj</a:t>
            </a:r>
            <a:r>
              <a:rPr lang="en-US" dirty="0" smtClean="0"/>
              <a:t>)</a:t>
            </a:r>
          </a:p>
          <a:p>
            <a:r>
              <a:rPr lang="en-US" dirty="0" smtClean="0"/>
              <a:t>Front = 2 </a:t>
            </a:r>
          </a:p>
          <a:p>
            <a:r>
              <a:rPr lang="en-US" dirty="0" smtClean="0"/>
              <a:t>Rear= 6</a:t>
            </a:r>
          </a:p>
          <a:p>
            <a:r>
              <a:rPr lang="en-US" dirty="0" smtClean="0"/>
              <a:t>After </a:t>
            </a:r>
            <a:r>
              <a:rPr lang="en-US" dirty="0" err="1" smtClean="0"/>
              <a:t>enqueue</a:t>
            </a:r>
            <a:r>
              <a:rPr lang="en-US" dirty="0" smtClean="0"/>
              <a:t> new rear index is 7</a:t>
            </a:r>
          </a:p>
          <a:p>
            <a:r>
              <a:rPr lang="en-US" dirty="0" err="1" smtClean="0"/>
              <a:t>Dequeue</a:t>
            </a:r>
            <a:r>
              <a:rPr lang="en-US" dirty="0" smtClean="0"/>
              <a:t>() (e.g. remove 2 from queue)</a:t>
            </a:r>
          </a:p>
          <a:p>
            <a:r>
              <a:rPr lang="en-US" dirty="0" smtClean="0"/>
              <a:t>To </a:t>
            </a:r>
            <a:r>
              <a:rPr lang="en-US" dirty="0" err="1" smtClean="0"/>
              <a:t>dequeue</a:t>
            </a:r>
            <a:r>
              <a:rPr lang="en-US" dirty="0" smtClean="0"/>
              <a:t> just Simply increment front </a:t>
            </a:r>
          </a:p>
          <a:p>
            <a:r>
              <a:rPr lang="en-US" dirty="0" smtClean="0"/>
              <a:t>F=f+1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57" y="1893604"/>
            <a:ext cx="2321719" cy="5286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57" y="2312618"/>
            <a:ext cx="2343150" cy="814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057" y="3077937"/>
            <a:ext cx="2343150" cy="807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744" y="3937782"/>
            <a:ext cx="2278856" cy="714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912" y="4669785"/>
            <a:ext cx="2300288" cy="7786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150" y="5364957"/>
            <a:ext cx="2228850" cy="6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49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Empty function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empty queue we set </a:t>
            </a:r>
          </a:p>
          <a:p>
            <a:r>
              <a:rPr lang="en-US" dirty="0" smtClean="0"/>
              <a:t>Front =-1 </a:t>
            </a:r>
          </a:p>
          <a:p>
            <a:r>
              <a:rPr lang="en-US" dirty="0" smtClean="0"/>
              <a:t>Rear= -1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20" y="3268756"/>
            <a:ext cx="7282360" cy="23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54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full function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Isfull</a:t>
            </a:r>
            <a:r>
              <a:rPr lang="en-US" dirty="0" smtClean="0"/>
              <a:t> ()</a:t>
            </a:r>
          </a:p>
          <a:p>
            <a:r>
              <a:rPr lang="en-US" dirty="0" smtClean="0"/>
              <a:t>If rear == size -1</a:t>
            </a:r>
          </a:p>
          <a:p>
            <a:r>
              <a:rPr lang="en-US" dirty="0" smtClean="0"/>
              <a:t>Print “ queue is full”</a:t>
            </a:r>
          </a:p>
          <a:p>
            <a:endParaRPr lang="en-US" dirty="0"/>
          </a:p>
          <a:p>
            <a:r>
              <a:rPr lang="en-US" dirty="0" smtClean="0"/>
              <a:t>Or </a:t>
            </a:r>
          </a:p>
          <a:p>
            <a:r>
              <a:rPr lang="en-US" dirty="0" err="1" smtClean="0"/>
              <a:t>isFull</a:t>
            </a:r>
            <a:r>
              <a:rPr lang="en-US" dirty="0" smtClean="0"/>
              <a:t>()</a:t>
            </a:r>
          </a:p>
          <a:p>
            <a:r>
              <a:rPr lang="en-US" dirty="0" smtClean="0"/>
              <a:t>Return (size==r)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63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83127"/>
            <a:ext cx="7772400" cy="868362"/>
          </a:xfrm>
        </p:spPr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3058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A queue is a linear structure where the ordering of elements is in a linear fashion.</a:t>
            </a:r>
          </a:p>
          <a:p>
            <a:r>
              <a:rPr lang="en-US" dirty="0" smtClean="0"/>
              <a:t>In a queue insertion and deletion operations take place at two ends.</a:t>
            </a:r>
          </a:p>
          <a:p>
            <a:r>
              <a:rPr lang="en-US" dirty="0" smtClean="0"/>
              <a:t>The queue insertion called ENQUEUE takes place at the REAR.</a:t>
            </a:r>
          </a:p>
          <a:p>
            <a:r>
              <a:rPr lang="en-US" dirty="0" smtClean="0"/>
              <a:t>The deletion called DEQUEUE takes place at the FRONT.</a:t>
            </a:r>
          </a:p>
          <a:p>
            <a:r>
              <a:rPr lang="en-US" dirty="0" smtClean="0"/>
              <a:t>An element in a queue is termed ITEM</a:t>
            </a:r>
          </a:p>
          <a:p>
            <a:r>
              <a:rPr lang="en-US" dirty="0" smtClean="0"/>
              <a:t>The number of elements that a queue can accommodate is termed LENGTH.</a:t>
            </a:r>
          </a:p>
          <a:p>
            <a:r>
              <a:rPr lang="en-US" dirty="0" smtClean="0"/>
              <a:t>The queue is also termed as first-in-first-out (FIFO)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43287" b="24649"/>
          <a:stretch>
            <a:fillRect/>
          </a:stretch>
        </p:blipFill>
        <p:spPr bwMode="auto">
          <a:xfrm>
            <a:off x="1209010" y="4191000"/>
            <a:ext cx="664978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6107" y="924435"/>
            <a:ext cx="7886700" cy="994172"/>
          </a:xfrm>
        </p:spPr>
        <p:txBody>
          <a:bodyPr/>
          <a:lstStyle/>
          <a:p>
            <a:r>
              <a:rPr lang="en-US" dirty="0" err="1" smtClean="0"/>
              <a:t>Enqueue</a:t>
            </a:r>
            <a:r>
              <a:rPr lang="en-US" dirty="0" smtClean="0"/>
              <a:t>(x)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022" y="381000"/>
            <a:ext cx="8556170" cy="3886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{</a:t>
            </a:r>
          </a:p>
          <a:p>
            <a:pPr marL="0" indent="0">
              <a:buNone/>
            </a:pPr>
            <a:r>
              <a:rPr lang="en-US" b="1" dirty="0" smtClean="0"/>
              <a:t> if </a:t>
            </a:r>
            <a:r>
              <a:rPr lang="en-US" b="1" dirty="0" err="1" smtClean="0"/>
              <a:t>isFull</a:t>
            </a:r>
            <a:r>
              <a:rPr lang="en-US" b="1" dirty="0" smtClean="0"/>
              <a:t> ()</a:t>
            </a:r>
          </a:p>
          <a:p>
            <a:pPr marL="0" indent="0">
              <a:buNone/>
            </a:pPr>
            <a:r>
              <a:rPr lang="en-US" b="1" dirty="0" smtClean="0"/>
              <a:t>Return()</a:t>
            </a:r>
          </a:p>
          <a:p>
            <a:pPr marL="0" indent="0">
              <a:buNone/>
            </a:pPr>
            <a:r>
              <a:rPr lang="en-US" b="1" dirty="0" smtClean="0"/>
              <a:t>Else if </a:t>
            </a:r>
            <a:r>
              <a:rPr lang="en-US" b="1" dirty="0" err="1" smtClean="0"/>
              <a:t>isEmpty</a:t>
            </a:r>
            <a:r>
              <a:rPr lang="en-US" b="1" dirty="0" smtClean="0"/>
              <a:t>()</a:t>
            </a:r>
          </a:p>
          <a:p>
            <a:pPr marL="0" indent="0">
              <a:buNone/>
            </a:pPr>
            <a:r>
              <a:rPr lang="en-US" b="1" dirty="0" smtClean="0"/>
              <a:t>{</a:t>
            </a:r>
          </a:p>
          <a:p>
            <a:pPr marL="0" indent="0">
              <a:buNone/>
            </a:pPr>
            <a:r>
              <a:rPr lang="en-US" b="1" dirty="0" smtClean="0"/>
              <a:t>front </a:t>
            </a:r>
            <a:r>
              <a:rPr lang="en-US" b="1" dirty="0" smtClean="0">
                <a:sym typeface="Wingdings" panose="05000000000000000000" pitchFamily="2" charset="2"/>
              </a:rPr>
              <a:t> rear  0</a:t>
            </a:r>
          </a:p>
          <a:p>
            <a:pPr marL="0" indent="0">
              <a:buNone/>
            </a:pPr>
            <a:r>
              <a:rPr lang="en-US" b="1" dirty="0" smtClean="0">
                <a:sym typeface="Wingdings" panose="05000000000000000000" pitchFamily="2" charset="2"/>
              </a:rPr>
              <a:t>A[rear]  x</a:t>
            </a:r>
          </a:p>
          <a:p>
            <a:pPr marL="0" indent="0">
              <a:buNone/>
            </a:pPr>
            <a:r>
              <a:rPr lang="en-US" b="1" dirty="0" smtClean="0">
                <a:sym typeface="Wingdings" panose="05000000000000000000" pitchFamily="2" charset="2"/>
              </a:rPr>
              <a:t>}</a:t>
            </a:r>
          </a:p>
          <a:p>
            <a:pPr marL="0" indent="0">
              <a:buNone/>
            </a:pPr>
            <a:r>
              <a:rPr lang="en-US" b="1" dirty="0" smtClean="0">
                <a:sym typeface="Wingdings" panose="05000000000000000000" pitchFamily="2" charset="2"/>
              </a:rPr>
              <a:t>Else </a:t>
            </a:r>
          </a:p>
          <a:p>
            <a:pPr marL="0" indent="0">
              <a:buNone/>
            </a:pPr>
            <a:r>
              <a:rPr lang="en-US" b="1" dirty="0" smtClean="0">
                <a:sym typeface="Wingdings" panose="05000000000000000000" pitchFamily="2" charset="2"/>
              </a:rPr>
              <a:t>Rear  rear +1</a:t>
            </a:r>
          </a:p>
          <a:p>
            <a:pPr marL="0" indent="0">
              <a:buNone/>
            </a:pPr>
            <a:r>
              <a:rPr lang="en-US" b="1" dirty="0" smtClean="0">
                <a:sym typeface="Wingdings" panose="05000000000000000000" pitchFamily="2" charset="2"/>
              </a:rPr>
              <a:t>A[rear]x</a:t>
            </a:r>
          </a:p>
          <a:p>
            <a:pPr marL="0" indent="0">
              <a:buNone/>
            </a:pPr>
            <a:r>
              <a:rPr lang="en-US" b="1" dirty="0" smtClean="0">
                <a:sym typeface="Wingdings" panose="05000000000000000000" pitchFamily="2" charset="2"/>
              </a:rPr>
              <a:t>}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56" y="2399364"/>
            <a:ext cx="5170544" cy="193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4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022300" cy="28631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71" y="3340722"/>
            <a:ext cx="4359729" cy="2111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09" y="3429000"/>
            <a:ext cx="3717812" cy="18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14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1131094"/>
            <a:ext cx="3714749" cy="454308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Enqueue</a:t>
            </a:r>
            <a:r>
              <a:rPr lang="en-US" dirty="0" smtClean="0"/>
              <a:t>(2) // queue was empty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Enqueue</a:t>
            </a:r>
            <a:r>
              <a:rPr lang="en-US" dirty="0" smtClean="0"/>
              <a:t>(5) // queue not empty </a:t>
            </a:r>
            <a:br>
              <a:rPr lang="en-US" dirty="0" smtClean="0"/>
            </a:br>
            <a:r>
              <a:rPr lang="en-US" dirty="0" smtClean="0"/>
              <a:t>rear=rear+1</a:t>
            </a:r>
            <a:br>
              <a:rPr lang="en-US" dirty="0" smtClean="0"/>
            </a:br>
            <a:r>
              <a:rPr lang="en-US" dirty="0" smtClean="0"/>
              <a:t>a[rear]=x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3400" y="857250"/>
            <a:ext cx="4462465" cy="22706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269" y="3127857"/>
            <a:ext cx="4195595" cy="215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85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38" y="1692048"/>
            <a:ext cx="8767698" cy="329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62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76200"/>
            <a:ext cx="8915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/>
              <a:t>Example(Array Implementation)</a:t>
            </a:r>
            <a:endParaRPr lang="en-US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990600"/>
            <a:ext cx="4459177" cy="5249514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4525496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2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7772400" cy="457200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Enqueue</a:t>
            </a:r>
            <a:r>
              <a:rPr lang="en-US" dirty="0" smtClean="0"/>
              <a:t>(2)</a:t>
            </a:r>
          </a:p>
          <a:p>
            <a:r>
              <a:rPr lang="en-US" dirty="0" err="1" smtClean="0"/>
              <a:t>Enqueue</a:t>
            </a:r>
            <a:r>
              <a:rPr lang="en-US" dirty="0" smtClean="0"/>
              <a:t>(5)</a:t>
            </a:r>
          </a:p>
          <a:p>
            <a:r>
              <a:rPr lang="en-US" dirty="0" err="1" smtClean="0"/>
              <a:t>Enqueue</a:t>
            </a:r>
            <a:r>
              <a:rPr lang="en-US" dirty="0" smtClean="0"/>
              <a:t>(7)</a:t>
            </a:r>
          </a:p>
          <a:p>
            <a:r>
              <a:rPr lang="en-US" dirty="0" err="1" smtClean="0"/>
              <a:t>dequeue</a:t>
            </a:r>
            <a:r>
              <a:rPr lang="en-US" dirty="0" smtClean="0"/>
              <a:t>( )</a:t>
            </a:r>
          </a:p>
          <a:p>
            <a:r>
              <a:rPr lang="en-US" dirty="0" err="1" smtClean="0"/>
              <a:t>Enqueue</a:t>
            </a:r>
            <a:r>
              <a:rPr lang="en-US" dirty="0" smtClean="0"/>
              <a:t>(3)</a:t>
            </a:r>
          </a:p>
          <a:p>
            <a:r>
              <a:rPr lang="en-US" dirty="0" err="1" smtClean="0"/>
              <a:t>Enqueue</a:t>
            </a:r>
            <a:r>
              <a:rPr lang="en-US" dirty="0" smtClean="0"/>
              <a:t>(1)</a:t>
            </a:r>
          </a:p>
          <a:p>
            <a:r>
              <a:rPr lang="en-US" dirty="0" err="1" smtClean="0"/>
              <a:t>Enqueue</a:t>
            </a:r>
            <a:r>
              <a:rPr lang="en-US" dirty="0" smtClean="0"/>
              <a:t>(9)</a:t>
            </a:r>
          </a:p>
          <a:p>
            <a:r>
              <a:rPr lang="en-US" dirty="0" err="1" smtClean="0"/>
              <a:t>Enqueue</a:t>
            </a:r>
            <a:r>
              <a:rPr lang="en-US" dirty="0" smtClean="0"/>
              <a:t>(10)</a:t>
            </a:r>
          </a:p>
          <a:p>
            <a:r>
              <a:rPr lang="en-US" dirty="0" err="1" smtClean="0"/>
              <a:t>Enqueue</a:t>
            </a:r>
            <a:r>
              <a:rPr lang="en-US" dirty="0" smtClean="0"/>
              <a:t>(4)</a:t>
            </a:r>
          </a:p>
          <a:p>
            <a:r>
              <a:rPr lang="en-US" dirty="0" err="1" smtClean="0"/>
              <a:t>dequeue</a:t>
            </a:r>
            <a:r>
              <a:rPr lang="en-US" dirty="0" smtClean="0"/>
              <a:t> ()</a:t>
            </a:r>
          </a:p>
          <a:p>
            <a:r>
              <a:rPr lang="en-US" dirty="0" err="1" smtClean="0"/>
              <a:t>Enqueue</a:t>
            </a:r>
            <a:r>
              <a:rPr lang="en-US" dirty="0" smtClean="0"/>
              <a:t> (2)</a:t>
            </a:r>
          </a:p>
          <a:p>
            <a:r>
              <a:rPr lang="en-US" dirty="0" smtClean="0"/>
              <a:t>*now we cant </a:t>
            </a:r>
            <a:r>
              <a:rPr lang="en-US" dirty="0" err="1" smtClean="0"/>
              <a:t>enqueue</a:t>
            </a:r>
            <a:r>
              <a:rPr lang="en-US" dirty="0" smtClean="0"/>
              <a:t> any more  we cant increment rear although we have 2 cell left</a:t>
            </a:r>
          </a:p>
          <a:p>
            <a:r>
              <a:rPr lang="en-US" dirty="0" smtClean="0"/>
              <a:t>To over come this we use circular arrays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423" t="556" r="423" b="52467"/>
          <a:stretch/>
        </p:blipFill>
        <p:spPr>
          <a:xfrm>
            <a:off x="3920896" y="1138615"/>
            <a:ext cx="4369935" cy="15632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415" y="2701867"/>
            <a:ext cx="4145416" cy="131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00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228599" y="228600"/>
            <a:ext cx="8562975" cy="167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143000" y="2362200"/>
            <a:ext cx="4572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Initialize front=0 &amp; rear = –1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Input the value to be inserted and assign to variable “data”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If (rear &gt;= SIZE)</a:t>
            </a:r>
          </a:p>
          <a:p>
            <a:pPr marL="816293" lvl="1" indent="-514350">
              <a:buNone/>
            </a:pPr>
            <a:r>
              <a:rPr lang="en-US" dirty="0"/>
              <a:t>	(</a:t>
            </a:r>
            <a:r>
              <a:rPr lang="en-US" i="1" dirty="0"/>
              <a:t>a) Display “Queue overflow”</a:t>
            </a:r>
          </a:p>
          <a:p>
            <a:pPr marL="816293" lvl="1" indent="-514350">
              <a:buNone/>
            </a:pPr>
            <a:r>
              <a:rPr lang="en-US" dirty="0"/>
              <a:t>	(</a:t>
            </a:r>
            <a:r>
              <a:rPr lang="en-US" i="1" dirty="0"/>
              <a:t>b) Exit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Else</a:t>
            </a:r>
          </a:p>
          <a:p>
            <a:pPr marL="816293" lvl="1" indent="-514350">
              <a:buNone/>
            </a:pPr>
            <a:r>
              <a:rPr lang="en-US" dirty="0"/>
              <a:t>	(</a:t>
            </a:r>
            <a:r>
              <a:rPr lang="en-US" i="1" dirty="0"/>
              <a:t>a) Rear = rear +1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Q[rear] =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Exit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Dequeue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0" y="2136339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If (rear&lt; front)</a:t>
            </a:r>
          </a:p>
          <a:p>
            <a:pPr marL="457200" indent="-457200">
              <a:buNone/>
            </a:pPr>
            <a:r>
              <a:rPr lang="en-US" dirty="0"/>
              <a:t>	(</a:t>
            </a:r>
            <a:r>
              <a:rPr lang="en-US" i="1" dirty="0"/>
              <a:t>a) Front = 0, rear = –1</a:t>
            </a:r>
          </a:p>
          <a:p>
            <a:pPr marL="457200" indent="-457200">
              <a:buNone/>
            </a:pPr>
            <a:r>
              <a:rPr lang="en-US" dirty="0"/>
              <a:t>	(</a:t>
            </a:r>
            <a:r>
              <a:rPr lang="en-US" i="1" dirty="0"/>
              <a:t>b) Display “The queue is empty”</a:t>
            </a:r>
          </a:p>
          <a:p>
            <a:pPr marL="457200" indent="-457200">
              <a:buNone/>
            </a:pPr>
            <a:r>
              <a:rPr lang="en-US" dirty="0"/>
              <a:t>	(</a:t>
            </a:r>
            <a:r>
              <a:rPr lang="en-US" i="1" dirty="0"/>
              <a:t>c) Exit</a:t>
            </a:r>
          </a:p>
          <a:p>
            <a:pPr marL="457200" indent="-457200">
              <a:buNone/>
            </a:pPr>
            <a:endParaRPr lang="en-US" dirty="0"/>
          </a:p>
          <a:p>
            <a:pPr marL="457200" indent="-457200">
              <a:buNone/>
            </a:pPr>
            <a:r>
              <a:rPr lang="en-US" dirty="0">
                <a:solidFill>
                  <a:schemeClr val="accent1"/>
                </a:solidFill>
              </a:rPr>
              <a:t>2.  </a:t>
            </a:r>
            <a:r>
              <a:rPr lang="en-US" dirty="0"/>
              <a:t>Else</a:t>
            </a:r>
          </a:p>
          <a:p>
            <a:pPr marL="457200" indent="-457200">
              <a:buNone/>
            </a:pPr>
            <a:r>
              <a:rPr lang="en-US" dirty="0"/>
              <a:t>	(</a:t>
            </a:r>
            <a:r>
              <a:rPr lang="en-US" i="1" dirty="0"/>
              <a:t>a) Data = Q[front]</a:t>
            </a:r>
          </a:p>
          <a:p>
            <a:pPr marL="457200" indent="-457200">
              <a:buNone/>
            </a:pPr>
            <a:r>
              <a:rPr lang="en-US" dirty="0">
                <a:solidFill>
                  <a:schemeClr val="accent1"/>
                </a:solidFill>
              </a:rPr>
              <a:t>3.  </a:t>
            </a:r>
            <a:r>
              <a:rPr lang="en-US" dirty="0"/>
              <a:t>Front = front +1</a:t>
            </a:r>
          </a:p>
          <a:p>
            <a:pPr marL="457200" indent="-457200">
              <a:buNone/>
            </a:pPr>
            <a:r>
              <a:rPr lang="en-US" dirty="0">
                <a:solidFill>
                  <a:schemeClr val="accent1"/>
                </a:solidFill>
              </a:rPr>
              <a:t>4.  </a:t>
            </a:r>
            <a:r>
              <a:rPr lang="en-US" dirty="0"/>
              <a:t>Exit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38328"/>
            <a:ext cx="8686800" cy="125272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PROGRAM TO DISPLAY ALL QUEUE ELEMENTS</a:t>
            </a:r>
            <a:endParaRPr lang="en-US" dirty="0"/>
          </a:p>
        </p:txBody>
      </p:sp>
      <p:sp>
        <p:nvSpPr>
          <p:cNvPr id="3891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610600" cy="5334000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//Displaying all the elements of the queue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void display()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{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/>
              <a:t>int</a:t>
            </a:r>
            <a:r>
              <a:rPr lang="en-US" sz="1600" dirty="0" smtClean="0"/>
              <a:t> </a:t>
            </a:r>
            <a:r>
              <a:rPr lang="en-US" sz="1600" dirty="0" err="1" smtClean="0"/>
              <a:t>i</a:t>
            </a:r>
            <a:r>
              <a:rPr lang="en-US" sz="1600" dirty="0" smtClean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if (front == –1 || front &gt; rear</a:t>
            </a:r>
            <a:r>
              <a:rPr lang="en-US" sz="1600" dirty="0"/>
              <a:t>)		//Checking whether the queue is empty or not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{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/>
              <a:t>printf</a:t>
            </a:r>
            <a:r>
              <a:rPr lang="en-US" sz="1600" dirty="0" smtClean="0"/>
              <a:t> (“\</a:t>
            </a:r>
            <a:r>
              <a:rPr lang="en-US" sz="1600" dirty="0" err="1" smtClean="0"/>
              <a:t>nQueue</a:t>
            </a:r>
            <a:r>
              <a:rPr lang="en-US" sz="1600" dirty="0" smtClean="0"/>
              <a:t> is empty\n”);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return;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else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{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/>
              <a:t>printf</a:t>
            </a:r>
            <a:r>
              <a:rPr lang="en-US" sz="1600" dirty="0" smtClean="0"/>
              <a:t>(“\</a:t>
            </a:r>
            <a:r>
              <a:rPr lang="en-US" sz="1600" dirty="0" err="1" smtClean="0"/>
              <a:t>nQueue</a:t>
            </a:r>
            <a:r>
              <a:rPr lang="en-US" sz="1600" dirty="0" smtClean="0"/>
              <a:t> is :\n”);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for(</a:t>
            </a:r>
            <a:r>
              <a:rPr lang="en-US" sz="1600" dirty="0" err="1" smtClean="0"/>
              <a:t>i</a:t>
            </a:r>
            <a:r>
              <a:rPr lang="en-US" sz="1600" dirty="0" smtClean="0"/>
              <a:t>=</a:t>
            </a:r>
            <a:r>
              <a:rPr lang="en-US" sz="1600" dirty="0" err="1" smtClean="0"/>
              <a:t>front;i</a:t>
            </a:r>
            <a:r>
              <a:rPr lang="en-US" sz="1600" dirty="0" smtClean="0"/>
              <a:t>&lt;= </a:t>
            </a:r>
            <a:r>
              <a:rPr lang="en-US" sz="1600" dirty="0" err="1" smtClean="0"/>
              <a:t>rear;i</a:t>
            </a:r>
            <a:r>
              <a:rPr lang="en-US" sz="1600" dirty="0" smtClean="0"/>
              <a:t>++)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/>
              <a:t>printf</a:t>
            </a:r>
            <a:r>
              <a:rPr lang="en-US" sz="1600" dirty="0" smtClean="0"/>
              <a:t>(“%d ”,</a:t>
            </a:r>
            <a:r>
              <a:rPr lang="en-US" sz="1600" dirty="0" err="1" smtClean="0"/>
              <a:t>queue_arr</a:t>
            </a:r>
            <a:r>
              <a:rPr lang="en-US" sz="1600" dirty="0" smtClean="0"/>
              <a:t>[</a:t>
            </a:r>
            <a:r>
              <a:rPr lang="en-US" sz="1600" dirty="0" err="1" smtClean="0"/>
              <a:t>i</a:t>
            </a:r>
            <a:r>
              <a:rPr lang="en-US" sz="1600" dirty="0" smtClean="0"/>
              <a:t>]);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/>
              <a:t>printf</a:t>
            </a:r>
            <a:r>
              <a:rPr lang="en-US" sz="1600" dirty="0" smtClean="0"/>
              <a:t>(“\n”);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}/*End of display() */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7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 rot="10800000">
            <a:off x="5885359" y="0"/>
            <a:ext cx="3131022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"/>
            <a:ext cx="5986339" cy="236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 of queues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/>
              <a:t>Waiting lines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Round-robin scheduling in processors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/>
              <a:t>Input/Output</a:t>
            </a:r>
            <a:r>
              <a:rPr lang="en-US" dirty="0"/>
              <a:t> processing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Queueing of packets for delivery in networks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Access to shared resources (e.g., printer)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Multiprogramming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All types of customer service software (like Railway/Air ticket reservation) are designed using queue to give proper service to the customers.</a:t>
            </a:r>
          </a:p>
        </p:txBody>
      </p:sp>
    </p:spTree>
    <p:extLst>
      <p:ext uri="{BB962C8B-B14F-4D97-AF65-F5344CB8AC3E}">
        <p14:creationId xmlns:p14="http://schemas.microsoft.com/office/powerpoint/2010/main" val="4135754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Circular array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 err="1" smtClean="0"/>
              <a:t>pos</a:t>
            </a:r>
            <a:r>
              <a:rPr lang="en-US" dirty="0" smtClean="0"/>
              <a:t>=I</a:t>
            </a:r>
          </a:p>
          <a:p>
            <a:r>
              <a:rPr lang="en-US" dirty="0" smtClean="0"/>
              <a:t>Next </a:t>
            </a:r>
            <a:r>
              <a:rPr lang="en-US" dirty="0" err="1" smtClean="0"/>
              <a:t>pos</a:t>
            </a:r>
            <a:r>
              <a:rPr lang="en-US" dirty="0" smtClean="0"/>
              <a:t> = (i+1)%N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i=N-1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Next N%N=0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Previous </a:t>
            </a:r>
            <a:r>
              <a:rPr lang="en-US" dirty="0" err="1" smtClean="0"/>
              <a:t>pos</a:t>
            </a:r>
            <a:r>
              <a:rPr lang="en-US" dirty="0" smtClean="0"/>
              <a:t>=(i+N-1)%N</a:t>
            </a:r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2353867"/>
            <a:ext cx="2757488" cy="2150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977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IsEmpty</a:t>
            </a:r>
            <a:r>
              <a:rPr lang="en-US" dirty="0" smtClean="0"/>
              <a:t> () // remain same </a:t>
            </a:r>
            <a:br>
              <a:rPr lang="en-US" dirty="0" smtClean="0"/>
            </a:br>
            <a:r>
              <a:rPr lang="en-US" dirty="0" err="1" smtClean="0"/>
              <a:t>Enqueue</a:t>
            </a:r>
            <a:r>
              <a:rPr lang="en-US" dirty="0" smtClean="0"/>
              <a:t>(x)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25266"/>
            <a:ext cx="7971785" cy="3516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76357" y="5282293"/>
            <a:ext cx="2237015" cy="55517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7933326" y="1847680"/>
            <a:ext cx="1249135" cy="55517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44690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Enqueue</a:t>
            </a:r>
            <a:r>
              <a:rPr lang="en-US" dirty="0" smtClean="0"/>
              <a:t>(x)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32" y="1747927"/>
            <a:ext cx="6756968" cy="3153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58" y="3846873"/>
            <a:ext cx="2628900" cy="210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902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equeue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731" y="2375299"/>
            <a:ext cx="4300538" cy="2107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71997"/>
            <a:ext cx="6917020" cy="3019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010" y="4277831"/>
            <a:ext cx="2951219" cy="223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49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191329"/>
            <a:ext cx="7543800" cy="1450757"/>
          </a:xfrm>
        </p:spPr>
        <p:txBody>
          <a:bodyPr/>
          <a:lstStyle/>
          <a:p>
            <a:r>
              <a:rPr lang="en-US" dirty="0" smtClean="0"/>
              <a:t>Linked list  implementation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Head = front </a:t>
            </a:r>
          </a:p>
          <a:p>
            <a:r>
              <a:rPr lang="en-US" dirty="0" smtClean="0"/>
              <a:t>Tail – rear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01" y="3479654"/>
            <a:ext cx="7743315" cy="2852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493432"/>
            <a:ext cx="4672013" cy="16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58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29" y="1286385"/>
            <a:ext cx="8487081" cy="379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6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SLL implementation of queues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2514600"/>
            <a:ext cx="8686800" cy="3352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In an SLL you can easily find the successor of a node, but not its predecessor	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Remember, pointers (references) are one-way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If you know where the </a:t>
            </a:r>
            <a:r>
              <a:rPr lang="en-US" sz="2200" i="1" dirty="0"/>
              <a:t>last</a:t>
            </a:r>
            <a:r>
              <a:rPr lang="en-US" sz="2200" dirty="0"/>
              <a:t> node in a list is, it’s hard to remove that node, but it’s easy to add a node after it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Hence,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 the </a:t>
            </a:r>
            <a:r>
              <a:rPr lang="en-US" i="1" dirty="0"/>
              <a:t>first</a:t>
            </a:r>
            <a:r>
              <a:rPr lang="en-US" dirty="0"/>
              <a:t> element in an SLL as the </a:t>
            </a:r>
            <a:r>
              <a:rPr lang="en-US" i="1" dirty="0"/>
              <a:t>front</a:t>
            </a:r>
            <a:r>
              <a:rPr lang="en-US" dirty="0"/>
              <a:t> of the queue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 the </a:t>
            </a:r>
            <a:r>
              <a:rPr lang="en-US" i="1" dirty="0"/>
              <a:t>last</a:t>
            </a:r>
            <a:r>
              <a:rPr lang="en-US" dirty="0"/>
              <a:t> element in an SLL as the </a:t>
            </a:r>
            <a:r>
              <a:rPr lang="en-US" i="1" dirty="0"/>
              <a:t>rear</a:t>
            </a:r>
            <a:r>
              <a:rPr lang="en-US" dirty="0"/>
              <a:t> of the queue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Keep pointers to </a:t>
            </a:r>
            <a:r>
              <a:rPr lang="en-US" i="1" dirty="0"/>
              <a:t>both</a:t>
            </a:r>
            <a:r>
              <a:rPr lang="en-US" dirty="0"/>
              <a:t> the front and the rear of the SLL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67500" y="6191250"/>
            <a:ext cx="2476500" cy="476250"/>
          </a:xfrm>
        </p:spPr>
        <p:txBody>
          <a:bodyPr/>
          <a:lstStyle/>
          <a:p>
            <a:fld id="{DA804A45-50C3-4430-869B-6E7F51B52703}" type="slidenum">
              <a:rPr lang="en-US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33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7810500" y="5949950"/>
            <a:ext cx="1085850" cy="336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1">
                <a:solidFill>
                  <a:srgbClr val="000000"/>
                </a:solidFill>
                <a:ea typeface="DejaVu Sans" charset="0"/>
                <a:cs typeface="DejaVu Sans" charset="0"/>
              </a:rPr>
              <a:t>Figure 5-6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812065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638" y="1635125"/>
            <a:ext cx="8564562" cy="4994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2274888" y="260350"/>
            <a:ext cx="6030912" cy="71006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r-TR" sz="4000" b="1" dirty="0">
                <a:ea typeface="DejaVu Sans" charset="0"/>
                <a:cs typeface="DejaVu Sans" charset="0"/>
              </a:rPr>
              <a:t>Queue Linked List Design</a:t>
            </a:r>
          </a:p>
        </p:txBody>
      </p:sp>
    </p:spTree>
    <p:extLst>
      <p:ext uri="{BB962C8B-B14F-4D97-AF65-F5344CB8AC3E}">
        <p14:creationId xmlns:p14="http://schemas.microsoft.com/office/powerpoint/2010/main" val="19517943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1" y="1716088"/>
            <a:ext cx="7696200" cy="4303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2927350" y="188913"/>
            <a:ext cx="4941074" cy="71006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r-TR" sz="4000" b="1" dirty="0">
                <a:ea typeface="DejaVu Sans" charset="0"/>
                <a:cs typeface="DejaVu Sans" charset="0"/>
              </a:rPr>
              <a:t>Queue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8873694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list or collection with the restriction that insertion can be performed at one end (rear) and deletion can be performed at other end (front)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Array based implementation </a:t>
            </a:r>
          </a:p>
          <a:p>
            <a:r>
              <a:rPr lang="en-US" dirty="0" smtClean="0"/>
              <a:t>Linked list based implementation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753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200"/>
            <a:ext cx="9036050" cy="678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577875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Enqueueing a node</a:t>
            </a:r>
          </a:p>
        </p:txBody>
      </p:sp>
      <p:sp>
        <p:nvSpPr>
          <p:cNvPr id="5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67500" y="6191250"/>
            <a:ext cx="2476500" cy="476250"/>
          </a:xfrm>
        </p:spPr>
        <p:txBody>
          <a:bodyPr/>
          <a:lstStyle/>
          <a:p>
            <a:fld id="{1EB999F2-3F53-477F-B9A5-734EE76D62B5}" type="slidenum">
              <a:rPr lang="en-US"/>
              <a:pPr/>
              <a:t>41</a:t>
            </a:fld>
            <a:endParaRPr lang="en-US"/>
          </a:p>
        </p:txBody>
      </p:sp>
      <p:grpSp>
        <p:nvGrpSpPr>
          <p:cNvPr id="35870" name="Group 30"/>
          <p:cNvGrpSpPr>
            <a:grpSpLocks/>
          </p:cNvGrpSpPr>
          <p:nvPr/>
        </p:nvGrpSpPr>
        <p:grpSpPr bwMode="auto">
          <a:xfrm>
            <a:off x="6324600" y="3995738"/>
            <a:ext cx="990600" cy="152400"/>
            <a:chOff x="1008" y="2304"/>
            <a:chExt cx="624" cy="96"/>
          </a:xfrm>
        </p:grpSpPr>
        <p:sp>
          <p:nvSpPr>
            <p:cNvPr id="35871" name="Oval 31"/>
            <p:cNvSpPr>
              <a:spLocks noChangeArrowheads="1"/>
            </p:cNvSpPr>
            <p:nvPr/>
          </p:nvSpPr>
          <p:spPr bwMode="auto">
            <a:xfrm>
              <a:off x="1008" y="2304"/>
              <a:ext cx="96" cy="96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2" name="Line 32"/>
            <p:cNvSpPr>
              <a:spLocks noChangeShapeType="1"/>
            </p:cNvSpPr>
            <p:nvPr/>
          </p:nvSpPr>
          <p:spPr bwMode="auto">
            <a:xfrm>
              <a:off x="1056" y="2352"/>
              <a:ext cx="57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84" name="Freeform 44"/>
          <p:cNvSpPr>
            <a:spLocks/>
          </p:cNvSpPr>
          <p:nvPr/>
        </p:nvSpPr>
        <p:spPr bwMode="auto">
          <a:xfrm>
            <a:off x="6386513" y="2840038"/>
            <a:ext cx="117475" cy="1101725"/>
          </a:xfrm>
          <a:custGeom>
            <a:avLst/>
            <a:gdLst>
              <a:gd name="T0" fmla="*/ 74 w 74"/>
              <a:gd name="T1" fmla="*/ 0 h 694"/>
              <a:gd name="T2" fmla="*/ 9 w 74"/>
              <a:gd name="T3" fmla="*/ 328 h 694"/>
              <a:gd name="T4" fmla="*/ 18 w 74"/>
              <a:gd name="T5" fmla="*/ 694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4" h="694">
                <a:moveTo>
                  <a:pt x="74" y="0"/>
                </a:moveTo>
                <a:cubicBezTo>
                  <a:pt x="63" y="55"/>
                  <a:pt x="18" y="212"/>
                  <a:pt x="9" y="328"/>
                </a:cubicBezTo>
                <a:cubicBezTo>
                  <a:pt x="0" y="444"/>
                  <a:pt x="16" y="618"/>
                  <a:pt x="18" y="694"/>
                </a:cubicBezTo>
              </a:path>
            </a:pathLst>
          </a:custGeom>
          <a:noFill/>
          <a:ln w="19050" cap="flat">
            <a:solidFill>
              <a:schemeClr val="hlink"/>
            </a:solidFill>
            <a:prstDash val="dash"/>
            <a:round/>
            <a:headEnd type="none" w="med" len="med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921" name="Group 81"/>
          <p:cNvGrpSpPr>
            <a:grpSpLocks/>
          </p:cNvGrpSpPr>
          <p:nvPr/>
        </p:nvGrpSpPr>
        <p:grpSpPr bwMode="auto">
          <a:xfrm>
            <a:off x="6343650" y="2590800"/>
            <a:ext cx="2362200" cy="1714500"/>
            <a:chOff x="3936" y="768"/>
            <a:chExt cx="1488" cy="1080"/>
          </a:xfrm>
        </p:grpSpPr>
        <p:sp>
          <p:nvSpPr>
            <p:cNvPr id="35886" name="Oval 46"/>
            <p:cNvSpPr>
              <a:spLocks noChangeArrowheads="1"/>
            </p:cNvSpPr>
            <p:nvPr/>
          </p:nvSpPr>
          <p:spPr bwMode="auto">
            <a:xfrm>
              <a:off x="4032" y="864"/>
              <a:ext cx="96" cy="96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919" name="Group 79"/>
            <p:cNvGrpSpPr>
              <a:grpSpLocks/>
            </p:cNvGrpSpPr>
            <p:nvPr/>
          </p:nvGrpSpPr>
          <p:grpSpPr bwMode="auto">
            <a:xfrm>
              <a:off x="3936" y="768"/>
              <a:ext cx="1488" cy="1080"/>
              <a:chOff x="3936" y="768"/>
              <a:chExt cx="1488" cy="1080"/>
            </a:xfrm>
          </p:grpSpPr>
          <p:sp>
            <p:nvSpPr>
              <p:cNvPr id="35862" name="Rectangle 22"/>
              <p:cNvSpPr>
                <a:spLocks noChangeArrowheads="1"/>
              </p:cNvSpPr>
              <p:nvPr/>
            </p:nvSpPr>
            <p:spPr bwMode="auto">
              <a:xfrm>
                <a:off x="4608" y="1605"/>
                <a:ext cx="288" cy="242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>
                    <a:solidFill>
                      <a:schemeClr val="accent2"/>
                    </a:solidFill>
                    <a:latin typeface="Verdana" pitchFamily="34" charset="0"/>
                  </a:rPr>
                  <a:t>17</a:t>
                </a:r>
                <a:endParaRPr lang="en-US">
                  <a:solidFill>
                    <a:schemeClr val="accent2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35918" name="Group 78"/>
              <p:cNvGrpSpPr>
                <a:grpSpLocks/>
              </p:cNvGrpSpPr>
              <p:nvPr/>
            </p:nvGrpSpPr>
            <p:grpSpPr bwMode="auto">
              <a:xfrm>
                <a:off x="3936" y="768"/>
                <a:ext cx="1488" cy="1080"/>
                <a:chOff x="3936" y="768"/>
                <a:chExt cx="1488" cy="1080"/>
              </a:xfrm>
            </p:grpSpPr>
            <p:grpSp>
              <p:nvGrpSpPr>
                <p:cNvPr id="35855" name="Group 15"/>
                <p:cNvGrpSpPr>
                  <a:grpSpLocks/>
                </p:cNvGrpSpPr>
                <p:nvPr/>
              </p:nvGrpSpPr>
              <p:grpSpPr bwMode="auto">
                <a:xfrm>
                  <a:off x="4607" y="1605"/>
                  <a:ext cx="577" cy="243"/>
                  <a:chOff x="863" y="1536"/>
                  <a:chExt cx="577" cy="243"/>
                </a:xfrm>
              </p:grpSpPr>
              <p:sp>
                <p:nvSpPr>
                  <p:cNvPr id="35856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3" y="1537"/>
                    <a:ext cx="288" cy="242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US">
                      <a:solidFill>
                        <a:srgbClr val="99CCFF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35857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1536"/>
                    <a:ext cx="288" cy="242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5873" name="Oval 33"/>
                <p:cNvSpPr>
                  <a:spLocks noChangeArrowheads="1"/>
                </p:cNvSpPr>
                <p:nvPr/>
              </p:nvSpPr>
              <p:spPr bwMode="auto">
                <a:xfrm>
                  <a:off x="4992" y="1655"/>
                  <a:ext cx="96" cy="96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87" name="Rectangle 47"/>
                <p:cNvSpPr>
                  <a:spLocks noChangeArrowheads="1"/>
                </p:cNvSpPr>
                <p:nvPr/>
              </p:nvSpPr>
              <p:spPr bwMode="auto">
                <a:xfrm>
                  <a:off x="3936" y="816"/>
                  <a:ext cx="288" cy="240"/>
                </a:xfrm>
                <a:prstGeom prst="rect">
                  <a:avLst/>
                </a:prstGeom>
                <a:noFill/>
                <a:ln w="12700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88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464" y="768"/>
                  <a:ext cx="960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accent2"/>
                      </a:solidFill>
                      <a:miter lim="800000"/>
                      <a:headEnd/>
                      <a:tailEnd type="none" w="lg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>
                      <a:solidFill>
                        <a:schemeClr val="accent2"/>
                      </a:solidFill>
                      <a:latin typeface="Times New Roman" pitchFamily="18" charset="0"/>
                    </a:rPr>
                    <a:t>Node to be enqueued</a:t>
                  </a:r>
                </a:p>
              </p:txBody>
            </p:sp>
            <p:sp>
              <p:nvSpPr>
                <p:cNvPr id="35890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4272" y="912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91" name="Freeform 51"/>
                <p:cNvSpPr>
                  <a:spLocks/>
                </p:cNvSpPr>
                <p:nvPr/>
              </p:nvSpPr>
              <p:spPr bwMode="auto">
                <a:xfrm>
                  <a:off x="4107" y="954"/>
                  <a:ext cx="590" cy="628"/>
                </a:xfrm>
                <a:custGeom>
                  <a:avLst/>
                  <a:gdLst>
                    <a:gd name="T0" fmla="*/ 0 w 590"/>
                    <a:gd name="T1" fmla="*/ 0 h 628"/>
                    <a:gd name="T2" fmla="*/ 590 w 590"/>
                    <a:gd name="T3" fmla="*/ 628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90" h="628">
                      <a:moveTo>
                        <a:pt x="0" y="0"/>
                      </a:moveTo>
                      <a:lnTo>
                        <a:pt x="590" y="628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5892" name="Freeform 52"/>
          <p:cNvSpPr>
            <a:spLocks/>
          </p:cNvSpPr>
          <p:nvPr/>
        </p:nvSpPr>
        <p:spPr bwMode="auto">
          <a:xfrm>
            <a:off x="1773238" y="2667000"/>
            <a:ext cx="4703762" cy="292100"/>
          </a:xfrm>
          <a:custGeom>
            <a:avLst/>
            <a:gdLst>
              <a:gd name="T0" fmla="*/ 2963 w 2963"/>
              <a:gd name="T1" fmla="*/ 100 h 184"/>
              <a:gd name="T2" fmla="*/ 2381 w 2963"/>
              <a:gd name="T3" fmla="*/ 25 h 184"/>
              <a:gd name="T4" fmla="*/ 1603 w 2963"/>
              <a:gd name="T5" fmla="*/ 6 h 184"/>
              <a:gd name="T6" fmla="*/ 731 w 2963"/>
              <a:gd name="T7" fmla="*/ 62 h 184"/>
              <a:gd name="T8" fmla="*/ 0 w 2963"/>
              <a:gd name="T9" fmla="*/ 18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63" h="184">
                <a:moveTo>
                  <a:pt x="2963" y="100"/>
                </a:moveTo>
                <a:cubicBezTo>
                  <a:pt x="2868" y="89"/>
                  <a:pt x="2608" y="41"/>
                  <a:pt x="2381" y="25"/>
                </a:cubicBezTo>
                <a:cubicBezTo>
                  <a:pt x="2154" y="9"/>
                  <a:pt x="1878" y="0"/>
                  <a:pt x="1603" y="6"/>
                </a:cubicBezTo>
                <a:cubicBezTo>
                  <a:pt x="1328" y="12"/>
                  <a:pt x="998" y="32"/>
                  <a:pt x="731" y="62"/>
                </a:cubicBezTo>
                <a:cubicBezTo>
                  <a:pt x="464" y="92"/>
                  <a:pt x="152" y="159"/>
                  <a:pt x="0" y="184"/>
                </a:cubicBezTo>
              </a:path>
            </a:pathLst>
          </a:custGeom>
          <a:noFill/>
          <a:ln w="19050" cap="flat">
            <a:solidFill>
              <a:schemeClr val="hlink"/>
            </a:solidFill>
            <a:prstDash val="dash"/>
            <a:round/>
            <a:headEnd type="none" w="med" len="med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3" name="Text Box 53"/>
          <p:cNvSpPr txBox="1">
            <a:spLocks noChangeArrowheads="1"/>
          </p:cNvSpPr>
          <p:nvPr/>
        </p:nvSpPr>
        <p:spPr bwMode="auto">
          <a:xfrm>
            <a:off x="1208809" y="4750713"/>
            <a:ext cx="5562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2200" dirty="0" smtClean="0">
                <a:solidFill>
                  <a:srgbClr val="073E87"/>
                </a:solidFill>
              </a:rPr>
              <a:t>To </a:t>
            </a:r>
            <a:r>
              <a:rPr lang="en-US" sz="2200" dirty="0" err="1">
                <a:solidFill>
                  <a:srgbClr val="073E87"/>
                </a:solidFill>
              </a:rPr>
              <a:t>enqueue</a:t>
            </a:r>
            <a:r>
              <a:rPr lang="en-US" sz="2200" dirty="0">
                <a:solidFill>
                  <a:srgbClr val="073E87"/>
                </a:solidFill>
              </a:rPr>
              <a:t> (add) a node:</a:t>
            </a:r>
          </a:p>
        </p:txBody>
      </p:sp>
      <p:sp>
        <p:nvSpPr>
          <p:cNvPr id="35894" name="Text Box 54"/>
          <p:cNvSpPr txBox="1">
            <a:spLocks noChangeArrowheads="1"/>
          </p:cNvSpPr>
          <p:nvPr/>
        </p:nvSpPr>
        <p:spPr bwMode="auto">
          <a:xfrm>
            <a:off x="1676400" y="5259050"/>
            <a:ext cx="5875338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 typeface="Wingdings" pitchFamily="2" charset="2"/>
              <a:buChar char="§"/>
            </a:pPr>
            <a:r>
              <a:rPr lang="en-US" sz="2200" dirty="0">
                <a:solidFill>
                  <a:srgbClr val="073E87"/>
                </a:solidFill>
              </a:rPr>
              <a:t>Find the current last </a:t>
            </a:r>
            <a:r>
              <a:rPr lang="en-US" sz="2200" dirty="0" smtClean="0">
                <a:solidFill>
                  <a:srgbClr val="073E87"/>
                </a:solidFill>
              </a:rPr>
              <a:t>node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Char char="§"/>
            </a:pPr>
            <a:r>
              <a:rPr lang="en-US" sz="2200" dirty="0" smtClean="0">
                <a:solidFill>
                  <a:srgbClr val="073E87"/>
                </a:solidFill>
              </a:rPr>
              <a:t>Change </a:t>
            </a:r>
            <a:r>
              <a:rPr lang="en-US" sz="2200" dirty="0">
                <a:solidFill>
                  <a:srgbClr val="073E87"/>
                </a:solidFill>
              </a:rPr>
              <a:t>it to point to the new last </a:t>
            </a:r>
            <a:r>
              <a:rPr lang="en-US" sz="2200" dirty="0" smtClean="0">
                <a:solidFill>
                  <a:srgbClr val="073E87"/>
                </a:solidFill>
              </a:rPr>
              <a:t>node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Char char="§"/>
            </a:pPr>
            <a:r>
              <a:rPr lang="en-US" sz="2200" dirty="0">
                <a:solidFill>
                  <a:srgbClr val="073E87"/>
                </a:solidFill>
              </a:rPr>
              <a:t>Change the last pointer in the list </a:t>
            </a:r>
            <a:r>
              <a:rPr lang="en-US" sz="2200" dirty="0" smtClean="0">
                <a:solidFill>
                  <a:srgbClr val="073E87"/>
                </a:solidFill>
              </a:rPr>
              <a:t>header</a:t>
            </a:r>
            <a:endParaRPr lang="en-US" sz="2200" dirty="0">
              <a:solidFill>
                <a:srgbClr val="073E87"/>
              </a:solidFill>
            </a:endParaRPr>
          </a:p>
        </p:txBody>
      </p:sp>
      <p:grpSp>
        <p:nvGrpSpPr>
          <p:cNvPr id="35927" name="Group 87"/>
          <p:cNvGrpSpPr>
            <a:grpSpLocks/>
          </p:cNvGrpSpPr>
          <p:nvPr/>
        </p:nvGrpSpPr>
        <p:grpSpPr bwMode="auto">
          <a:xfrm>
            <a:off x="685800" y="2819400"/>
            <a:ext cx="5943600" cy="1471613"/>
            <a:chOff x="432" y="1392"/>
            <a:chExt cx="3744" cy="927"/>
          </a:xfrm>
        </p:grpSpPr>
        <p:sp>
          <p:nvSpPr>
            <p:cNvPr id="35883" name="Freeform 43"/>
            <p:cNvSpPr>
              <a:spLocks/>
            </p:cNvSpPr>
            <p:nvPr/>
          </p:nvSpPr>
          <p:spPr bwMode="auto">
            <a:xfrm>
              <a:off x="1056" y="1534"/>
              <a:ext cx="2550" cy="529"/>
            </a:xfrm>
            <a:custGeom>
              <a:avLst/>
              <a:gdLst>
                <a:gd name="T0" fmla="*/ 0 w 2550"/>
                <a:gd name="T1" fmla="*/ 2 h 529"/>
                <a:gd name="T2" fmla="*/ 624 w 2550"/>
                <a:gd name="T3" fmla="*/ 2 h 529"/>
                <a:gd name="T4" fmla="*/ 1125 w 2550"/>
                <a:gd name="T5" fmla="*/ 14 h 529"/>
                <a:gd name="T6" fmla="*/ 1650 w 2550"/>
                <a:gd name="T7" fmla="*/ 60 h 529"/>
                <a:gd name="T8" fmla="*/ 2175 w 2550"/>
                <a:gd name="T9" fmla="*/ 201 h 529"/>
                <a:gd name="T10" fmla="*/ 2550 w 2550"/>
                <a:gd name="T11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0" h="529">
                  <a:moveTo>
                    <a:pt x="0" y="2"/>
                  </a:moveTo>
                  <a:cubicBezTo>
                    <a:pt x="180" y="2"/>
                    <a:pt x="437" y="0"/>
                    <a:pt x="624" y="2"/>
                  </a:cubicBezTo>
                  <a:cubicBezTo>
                    <a:pt x="811" y="4"/>
                    <a:pt x="954" y="4"/>
                    <a:pt x="1125" y="14"/>
                  </a:cubicBezTo>
                  <a:cubicBezTo>
                    <a:pt x="1296" y="24"/>
                    <a:pt x="1475" y="29"/>
                    <a:pt x="1650" y="60"/>
                  </a:cubicBezTo>
                  <a:cubicBezTo>
                    <a:pt x="1825" y="91"/>
                    <a:pt x="2025" y="123"/>
                    <a:pt x="2175" y="201"/>
                  </a:cubicBezTo>
                  <a:cubicBezTo>
                    <a:pt x="2325" y="279"/>
                    <a:pt x="2472" y="461"/>
                    <a:pt x="2550" y="529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925" name="Group 85"/>
            <p:cNvGrpSpPr>
              <a:grpSpLocks/>
            </p:cNvGrpSpPr>
            <p:nvPr/>
          </p:nvGrpSpPr>
          <p:grpSpPr bwMode="auto">
            <a:xfrm>
              <a:off x="432" y="1392"/>
              <a:ext cx="3744" cy="927"/>
              <a:chOff x="432" y="1665"/>
              <a:chExt cx="3744" cy="927"/>
            </a:xfrm>
          </p:grpSpPr>
          <p:grpSp>
            <p:nvGrpSpPr>
              <p:cNvPr id="35924" name="Group 84"/>
              <p:cNvGrpSpPr>
                <a:grpSpLocks/>
              </p:cNvGrpSpPr>
              <p:nvPr/>
            </p:nvGrpSpPr>
            <p:grpSpPr bwMode="auto">
              <a:xfrm>
                <a:off x="1584" y="2343"/>
                <a:ext cx="2304" cy="243"/>
                <a:chOff x="1584" y="2071"/>
                <a:chExt cx="2304" cy="243"/>
              </a:xfrm>
            </p:grpSpPr>
            <p:sp>
              <p:nvSpPr>
                <p:cNvPr id="35861" name="Rectangle 21"/>
                <p:cNvSpPr>
                  <a:spLocks noChangeArrowheads="1"/>
                </p:cNvSpPr>
                <p:nvPr/>
              </p:nvSpPr>
              <p:spPr bwMode="auto">
                <a:xfrm>
                  <a:off x="3600" y="2072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>
                      <a:latin typeface="Verdana" pitchFamily="34" charset="0"/>
                    </a:rPr>
                    <a:t>23</a:t>
                  </a:r>
                  <a:endParaRPr lang="en-US">
                    <a:latin typeface="Times New Roman" pitchFamily="18" charset="0"/>
                  </a:endParaRPr>
                </a:p>
              </p:txBody>
            </p:sp>
            <p:sp>
              <p:nvSpPr>
                <p:cNvPr id="35850" name="Rectangle 10"/>
                <p:cNvSpPr>
                  <a:spLocks noChangeArrowheads="1"/>
                </p:cNvSpPr>
                <p:nvPr/>
              </p:nvSpPr>
              <p:spPr bwMode="auto">
                <a:xfrm>
                  <a:off x="2591" y="2071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>
                    <a:latin typeface="Times New Roman" pitchFamily="18" charset="0"/>
                  </a:endParaRPr>
                </a:p>
              </p:txBody>
            </p:sp>
            <p:sp>
              <p:nvSpPr>
                <p:cNvPr id="35859" name="Rectangle 19"/>
                <p:cNvSpPr>
                  <a:spLocks noChangeArrowheads="1"/>
                </p:cNvSpPr>
                <p:nvPr/>
              </p:nvSpPr>
              <p:spPr bwMode="auto">
                <a:xfrm>
                  <a:off x="1584" y="2072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>
                      <a:latin typeface="Verdana" pitchFamily="34" charset="0"/>
                    </a:rPr>
                    <a:t>44</a:t>
                  </a:r>
                  <a:endParaRPr lang="en-US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5923" name="Group 83"/>
              <p:cNvGrpSpPr>
                <a:grpSpLocks/>
              </p:cNvGrpSpPr>
              <p:nvPr/>
            </p:nvGrpSpPr>
            <p:grpSpPr bwMode="auto">
              <a:xfrm>
                <a:off x="432" y="1665"/>
                <a:ext cx="3744" cy="927"/>
                <a:chOff x="432" y="1665"/>
                <a:chExt cx="3744" cy="927"/>
              </a:xfrm>
            </p:grpSpPr>
            <p:sp>
              <p:nvSpPr>
                <p:cNvPr id="35851" name="Rectangle 11"/>
                <p:cNvSpPr>
                  <a:spLocks noChangeArrowheads="1"/>
                </p:cNvSpPr>
                <p:nvPr/>
              </p:nvSpPr>
              <p:spPr bwMode="auto">
                <a:xfrm>
                  <a:off x="2880" y="2343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53" name="Rectangle 13"/>
                <p:cNvSpPr>
                  <a:spLocks noChangeArrowheads="1"/>
                </p:cNvSpPr>
                <p:nvPr/>
              </p:nvSpPr>
              <p:spPr bwMode="auto">
                <a:xfrm>
                  <a:off x="3600" y="2344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>
                    <a:latin typeface="Times New Roman" pitchFamily="18" charset="0"/>
                  </a:endParaRPr>
                </a:p>
              </p:txBody>
            </p:sp>
            <p:sp>
              <p:nvSpPr>
                <p:cNvPr id="35854" name="Rectangle 14"/>
                <p:cNvSpPr>
                  <a:spLocks noChangeArrowheads="1"/>
                </p:cNvSpPr>
                <p:nvPr/>
              </p:nvSpPr>
              <p:spPr bwMode="auto">
                <a:xfrm>
                  <a:off x="3888" y="2350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65" name="Oval 25"/>
                <p:cNvSpPr>
                  <a:spLocks noChangeArrowheads="1"/>
                </p:cNvSpPr>
                <p:nvPr/>
              </p:nvSpPr>
              <p:spPr bwMode="auto">
                <a:xfrm>
                  <a:off x="1968" y="2393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66" name="Line 26"/>
                <p:cNvSpPr>
                  <a:spLocks noChangeShapeType="1"/>
                </p:cNvSpPr>
                <p:nvPr/>
              </p:nvSpPr>
              <p:spPr bwMode="auto">
                <a:xfrm>
                  <a:off x="2016" y="2441"/>
                  <a:ext cx="57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68" name="Oval 28"/>
                <p:cNvSpPr>
                  <a:spLocks noChangeArrowheads="1"/>
                </p:cNvSpPr>
                <p:nvPr/>
              </p:nvSpPr>
              <p:spPr bwMode="auto">
                <a:xfrm>
                  <a:off x="2976" y="2393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69" name="Line 29"/>
                <p:cNvSpPr>
                  <a:spLocks noChangeShapeType="1"/>
                </p:cNvSpPr>
                <p:nvPr/>
              </p:nvSpPr>
              <p:spPr bwMode="auto">
                <a:xfrm>
                  <a:off x="3024" y="2441"/>
                  <a:ext cx="57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76" name="Oval 36"/>
                <p:cNvSpPr>
                  <a:spLocks noChangeArrowheads="1"/>
                </p:cNvSpPr>
                <p:nvPr/>
              </p:nvSpPr>
              <p:spPr bwMode="auto">
                <a:xfrm>
                  <a:off x="1008" y="2001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77" name="Rectangle 37"/>
                <p:cNvSpPr>
                  <a:spLocks noChangeArrowheads="1"/>
                </p:cNvSpPr>
                <p:nvPr/>
              </p:nvSpPr>
              <p:spPr bwMode="auto">
                <a:xfrm>
                  <a:off x="912" y="1953"/>
                  <a:ext cx="288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78" name="Line 38"/>
                <p:cNvSpPr>
                  <a:spLocks noChangeShapeType="1"/>
                </p:cNvSpPr>
                <p:nvPr/>
              </p:nvSpPr>
              <p:spPr bwMode="auto">
                <a:xfrm>
                  <a:off x="1056" y="2049"/>
                  <a:ext cx="48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7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32" y="1665"/>
                  <a:ext cx="624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>
                      <a:solidFill>
                        <a:schemeClr val="accent2"/>
                      </a:solidFill>
                      <a:latin typeface="Verdana" pitchFamily="34" charset="0"/>
                    </a:rPr>
                    <a:t>last</a:t>
                  </a:r>
                  <a:r>
                    <a:rPr lang="en-US">
                      <a:solidFill>
                        <a:srgbClr val="FFFF99"/>
                      </a:solidFill>
                      <a:latin typeface="Verdana" pitchFamily="34" charset="0"/>
                    </a:rPr>
                    <a:t/>
                  </a:r>
                  <a:br>
                    <a:rPr lang="en-US">
                      <a:solidFill>
                        <a:srgbClr val="FFFF99"/>
                      </a:solidFill>
                      <a:latin typeface="Verdana" pitchFamily="34" charset="0"/>
                    </a:rPr>
                  </a:br>
                  <a:r>
                    <a:rPr lang="en-US">
                      <a:solidFill>
                        <a:schemeClr val="accent2"/>
                      </a:solidFill>
                      <a:latin typeface="Verdana" pitchFamily="34" charset="0"/>
                    </a:rPr>
                    <a:t>first</a:t>
                  </a:r>
                </a:p>
              </p:txBody>
            </p:sp>
            <p:sp>
              <p:nvSpPr>
                <p:cNvPr id="35881" name="Oval 41"/>
                <p:cNvSpPr>
                  <a:spLocks noChangeArrowheads="1"/>
                </p:cNvSpPr>
                <p:nvPr/>
              </p:nvSpPr>
              <p:spPr bwMode="auto">
                <a:xfrm>
                  <a:off x="1008" y="1761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82" name="Rectangle 42"/>
                <p:cNvSpPr>
                  <a:spLocks noChangeArrowheads="1"/>
                </p:cNvSpPr>
                <p:nvPr/>
              </p:nvSpPr>
              <p:spPr bwMode="auto">
                <a:xfrm>
                  <a:off x="912" y="1713"/>
                  <a:ext cx="288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911" name="Oval 71"/>
                <p:cNvSpPr>
                  <a:spLocks noChangeArrowheads="1"/>
                </p:cNvSpPr>
                <p:nvPr/>
              </p:nvSpPr>
              <p:spPr bwMode="auto">
                <a:xfrm>
                  <a:off x="3984" y="2408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47" name="Rectangle 7"/>
                <p:cNvSpPr>
                  <a:spLocks noChangeArrowheads="1"/>
                </p:cNvSpPr>
                <p:nvPr/>
              </p:nvSpPr>
              <p:spPr bwMode="auto">
                <a:xfrm>
                  <a:off x="1584" y="2345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>
                    <a:latin typeface="Times New Roman" pitchFamily="18" charset="0"/>
                  </a:endParaRPr>
                </a:p>
              </p:txBody>
            </p:sp>
            <p:sp>
              <p:nvSpPr>
                <p:cNvPr id="35848" name="Rectangle 8"/>
                <p:cNvSpPr>
                  <a:spLocks noChangeArrowheads="1"/>
                </p:cNvSpPr>
                <p:nvPr/>
              </p:nvSpPr>
              <p:spPr bwMode="auto">
                <a:xfrm>
                  <a:off x="1873" y="2344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60" name="Rectangle 20"/>
                <p:cNvSpPr>
                  <a:spLocks noChangeArrowheads="1"/>
                </p:cNvSpPr>
                <p:nvPr/>
              </p:nvSpPr>
              <p:spPr bwMode="auto">
                <a:xfrm>
                  <a:off x="2592" y="2341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>
                      <a:latin typeface="Verdana" pitchFamily="34" charset="0"/>
                    </a:rPr>
                    <a:t>97</a:t>
                  </a:r>
                  <a:endParaRPr lang="en-US">
                    <a:latin typeface="Times New Roman" pitchFamily="18" charset="0"/>
                  </a:endParaRPr>
                </a:p>
              </p:txBody>
            </p:sp>
          </p:grpSp>
        </p:grpSp>
      </p:grpSp>
      <p:grpSp>
        <p:nvGrpSpPr>
          <p:cNvPr id="35926" name="Group 86"/>
          <p:cNvGrpSpPr>
            <a:grpSpLocks/>
          </p:cNvGrpSpPr>
          <p:nvPr/>
        </p:nvGrpSpPr>
        <p:grpSpPr bwMode="auto">
          <a:xfrm>
            <a:off x="1752600" y="3040063"/>
            <a:ext cx="4964113" cy="1379537"/>
            <a:chOff x="1097" y="1531"/>
            <a:chExt cx="3127" cy="869"/>
          </a:xfrm>
        </p:grpSpPr>
        <p:sp>
          <p:nvSpPr>
            <p:cNvPr id="35898" name="Freeform 58"/>
            <p:cNvSpPr>
              <a:spLocks/>
            </p:cNvSpPr>
            <p:nvPr/>
          </p:nvSpPr>
          <p:spPr bwMode="auto">
            <a:xfrm>
              <a:off x="1097" y="1531"/>
              <a:ext cx="2522" cy="556"/>
            </a:xfrm>
            <a:custGeom>
              <a:avLst/>
              <a:gdLst>
                <a:gd name="T0" fmla="*/ 0 w 2522"/>
                <a:gd name="T1" fmla="*/ 3 h 556"/>
                <a:gd name="T2" fmla="*/ 694 w 2522"/>
                <a:gd name="T3" fmla="*/ 3 h 556"/>
                <a:gd name="T4" fmla="*/ 1125 w 2522"/>
                <a:gd name="T5" fmla="*/ 21 h 556"/>
                <a:gd name="T6" fmla="*/ 1669 w 2522"/>
                <a:gd name="T7" fmla="*/ 59 h 556"/>
                <a:gd name="T8" fmla="*/ 2176 w 2522"/>
                <a:gd name="T9" fmla="*/ 221 h 556"/>
                <a:gd name="T10" fmla="*/ 2522 w 2522"/>
                <a:gd name="T11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2" h="556">
                  <a:moveTo>
                    <a:pt x="0" y="3"/>
                  </a:moveTo>
                  <a:cubicBezTo>
                    <a:pt x="116" y="5"/>
                    <a:pt x="507" y="0"/>
                    <a:pt x="694" y="3"/>
                  </a:cubicBezTo>
                  <a:cubicBezTo>
                    <a:pt x="881" y="6"/>
                    <a:pt x="963" y="12"/>
                    <a:pt x="1125" y="21"/>
                  </a:cubicBezTo>
                  <a:cubicBezTo>
                    <a:pt x="1287" y="30"/>
                    <a:pt x="1494" y="26"/>
                    <a:pt x="1669" y="59"/>
                  </a:cubicBezTo>
                  <a:cubicBezTo>
                    <a:pt x="1844" y="92"/>
                    <a:pt x="2034" y="138"/>
                    <a:pt x="2176" y="221"/>
                  </a:cubicBezTo>
                  <a:cubicBezTo>
                    <a:pt x="2318" y="304"/>
                    <a:pt x="2450" y="486"/>
                    <a:pt x="2522" y="556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3" name="Oval 73"/>
            <p:cNvSpPr>
              <a:spLocks noChangeArrowheads="1"/>
            </p:cNvSpPr>
            <p:nvPr/>
          </p:nvSpPr>
          <p:spPr bwMode="auto">
            <a:xfrm>
              <a:off x="3504" y="2016"/>
              <a:ext cx="720" cy="384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910" name="Group 70"/>
          <p:cNvGrpSpPr>
            <a:grpSpLocks/>
          </p:cNvGrpSpPr>
          <p:nvPr/>
        </p:nvGrpSpPr>
        <p:grpSpPr bwMode="auto">
          <a:xfrm>
            <a:off x="1676400" y="3038475"/>
            <a:ext cx="5611813" cy="893763"/>
            <a:chOff x="1069" y="1561"/>
            <a:chExt cx="3535" cy="563"/>
          </a:xfrm>
        </p:grpSpPr>
        <p:sp>
          <p:nvSpPr>
            <p:cNvPr id="35899" name="Freeform 59"/>
            <p:cNvSpPr>
              <a:spLocks/>
            </p:cNvSpPr>
            <p:nvPr/>
          </p:nvSpPr>
          <p:spPr bwMode="auto">
            <a:xfrm>
              <a:off x="1069" y="1561"/>
              <a:ext cx="3535" cy="558"/>
            </a:xfrm>
            <a:custGeom>
              <a:avLst/>
              <a:gdLst>
                <a:gd name="T0" fmla="*/ 0 w 3535"/>
                <a:gd name="T1" fmla="*/ 5 h 558"/>
                <a:gd name="T2" fmla="*/ 619 w 3535"/>
                <a:gd name="T3" fmla="*/ 5 h 558"/>
                <a:gd name="T4" fmla="*/ 1144 w 3535"/>
                <a:gd name="T5" fmla="*/ 33 h 558"/>
                <a:gd name="T6" fmla="*/ 1678 w 3535"/>
                <a:gd name="T7" fmla="*/ 70 h 558"/>
                <a:gd name="T8" fmla="*/ 2672 w 3535"/>
                <a:gd name="T9" fmla="*/ 261 h 558"/>
                <a:gd name="T10" fmla="*/ 3535 w 3535"/>
                <a:gd name="T11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35" h="558">
                  <a:moveTo>
                    <a:pt x="0" y="5"/>
                  </a:moveTo>
                  <a:cubicBezTo>
                    <a:pt x="103" y="5"/>
                    <a:pt x="428" y="0"/>
                    <a:pt x="619" y="5"/>
                  </a:cubicBezTo>
                  <a:cubicBezTo>
                    <a:pt x="810" y="10"/>
                    <a:pt x="968" y="22"/>
                    <a:pt x="1144" y="33"/>
                  </a:cubicBezTo>
                  <a:cubicBezTo>
                    <a:pt x="1320" y="44"/>
                    <a:pt x="1423" y="32"/>
                    <a:pt x="1678" y="70"/>
                  </a:cubicBezTo>
                  <a:cubicBezTo>
                    <a:pt x="1933" y="108"/>
                    <a:pt x="2363" y="180"/>
                    <a:pt x="2672" y="261"/>
                  </a:cubicBezTo>
                  <a:cubicBezTo>
                    <a:pt x="2981" y="342"/>
                    <a:pt x="3355" y="496"/>
                    <a:pt x="3535" y="558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0" name="Freeform 60"/>
            <p:cNvSpPr>
              <a:spLocks/>
            </p:cNvSpPr>
            <p:nvPr/>
          </p:nvSpPr>
          <p:spPr bwMode="auto">
            <a:xfrm>
              <a:off x="3120" y="1836"/>
              <a:ext cx="528" cy="288"/>
            </a:xfrm>
            <a:custGeom>
              <a:avLst/>
              <a:gdLst>
                <a:gd name="T0" fmla="*/ 0 w 528"/>
                <a:gd name="T1" fmla="*/ 0 h 288"/>
                <a:gd name="T2" fmla="*/ 336 w 528"/>
                <a:gd name="T3" fmla="*/ 0 h 288"/>
                <a:gd name="T4" fmla="*/ 48 w 528"/>
                <a:gd name="T5" fmla="*/ 48 h 288"/>
                <a:gd name="T6" fmla="*/ 432 w 528"/>
                <a:gd name="T7" fmla="*/ 48 h 288"/>
                <a:gd name="T8" fmla="*/ 144 w 528"/>
                <a:gd name="T9" fmla="*/ 96 h 288"/>
                <a:gd name="T10" fmla="*/ 528 w 528"/>
                <a:gd name="T11" fmla="*/ 144 h 288"/>
                <a:gd name="T12" fmla="*/ 240 w 528"/>
                <a:gd name="T13" fmla="*/ 192 h 288"/>
                <a:gd name="T14" fmla="*/ 528 w 528"/>
                <a:gd name="T15" fmla="*/ 192 h 288"/>
                <a:gd name="T16" fmla="*/ 288 w 528"/>
                <a:gd name="T17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8" h="288">
                  <a:moveTo>
                    <a:pt x="0" y="0"/>
                  </a:moveTo>
                  <a:lnTo>
                    <a:pt x="336" y="0"/>
                  </a:lnTo>
                  <a:lnTo>
                    <a:pt x="48" y="48"/>
                  </a:lnTo>
                  <a:lnTo>
                    <a:pt x="432" y="48"/>
                  </a:lnTo>
                  <a:lnTo>
                    <a:pt x="144" y="96"/>
                  </a:lnTo>
                  <a:lnTo>
                    <a:pt x="528" y="144"/>
                  </a:lnTo>
                  <a:lnTo>
                    <a:pt x="240" y="192"/>
                  </a:lnTo>
                  <a:lnTo>
                    <a:pt x="528" y="192"/>
                  </a:lnTo>
                  <a:lnTo>
                    <a:pt x="288" y="288"/>
                  </a:ln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71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9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58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58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84" grpId="0" animBg="1"/>
      <p:bldP spid="35892" grpId="0" animBg="1"/>
      <p:bldP spid="35893" grpId="0" autoUpdateAnimBg="0"/>
      <p:bldP spid="35894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333375"/>
            <a:ext cx="8229600" cy="581025"/>
          </a:xfrm>
          <a:ln/>
        </p:spPr>
        <p:txBody>
          <a:bodyPr lIns="90000" tIns="46800" rIns="90000" bIns="46800" anchor="t">
            <a:no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dirty="0"/>
              <a:t>ALGORITHM FOR PUSHING AN ELEMENT TO A </a:t>
            </a:r>
            <a:r>
              <a:rPr lang="en-US" b="1" dirty="0" smtClean="0"/>
              <a:t>QUEUE</a:t>
            </a:r>
            <a:endParaRPr lang="tr-TR" b="1" dirty="0">
              <a:solidFill>
                <a:schemeClr val="bg1"/>
              </a:solidFill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idx="1"/>
          </p:nvPr>
        </p:nvSpPr>
        <p:spPr>
          <a:xfrm>
            <a:off x="228600" y="1905000"/>
            <a:ext cx="8686800" cy="4419600"/>
          </a:xfrm>
          <a:ln/>
        </p:spPr>
        <p:txBody>
          <a:bodyPr lIns="90000" tIns="46800" rIns="90000" bIns="46800"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/>
              <a:t>REAR is a pointer in queue where the new elements are added. FRONT is a </a:t>
            </a:r>
            <a:r>
              <a:rPr lang="en-US" sz="2000" dirty="0" smtClean="0"/>
              <a:t>pointer, which </a:t>
            </a:r>
            <a:r>
              <a:rPr lang="en-US" sz="2000" dirty="0"/>
              <a:t>is pointing to the queue where the elements are popped. DATA is an element to </a:t>
            </a:r>
            <a:r>
              <a:rPr lang="en-US" sz="2000" dirty="0" smtClean="0"/>
              <a:t>be pushed.</a:t>
            </a:r>
          </a:p>
          <a:p>
            <a:pPr>
              <a:buFont typeface="Wingdings" pitchFamily="2" charset="2"/>
              <a:buChar char="Ø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1. Input the DATA element to be pushed</a:t>
            </a:r>
          </a:p>
          <a:p>
            <a:pPr marL="0" indent="0">
              <a:buNone/>
            </a:pPr>
            <a:r>
              <a:rPr lang="en-US" sz="2000" dirty="0"/>
              <a:t>2. Create a New Node</a:t>
            </a:r>
          </a:p>
          <a:p>
            <a:pPr marL="0" indent="0">
              <a:buNone/>
            </a:pPr>
            <a:r>
              <a:rPr lang="en-US" sz="2000" dirty="0"/>
              <a:t>3. </a:t>
            </a:r>
            <a:r>
              <a:rPr lang="en-US" sz="2000" dirty="0" err="1"/>
              <a:t>NewNode</a:t>
            </a:r>
            <a:r>
              <a:rPr lang="en-US" sz="2000" dirty="0"/>
              <a:t> → DATA = DATA</a:t>
            </a:r>
          </a:p>
          <a:p>
            <a:pPr marL="0" indent="0">
              <a:buNone/>
            </a:pPr>
            <a:r>
              <a:rPr lang="en-US" sz="2000" dirty="0"/>
              <a:t>4. </a:t>
            </a:r>
            <a:r>
              <a:rPr lang="en-US" sz="2000" dirty="0" err="1"/>
              <a:t>NewNode</a:t>
            </a:r>
            <a:r>
              <a:rPr lang="en-US" sz="2000" dirty="0"/>
              <a:t> → Next = NULL</a:t>
            </a:r>
          </a:p>
          <a:p>
            <a:pPr marL="0" indent="0">
              <a:buNone/>
            </a:pPr>
            <a:r>
              <a:rPr lang="en-US" sz="2000" dirty="0"/>
              <a:t>5. </a:t>
            </a:r>
            <a:r>
              <a:rPr lang="en-US" dirty="0" smtClean="0"/>
              <a:t>while</a:t>
            </a:r>
            <a:r>
              <a:rPr lang="en-US" sz="2000" dirty="0" smtClean="0"/>
              <a:t>(REAR not equal to NULL)</a:t>
            </a:r>
          </a:p>
          <a:p>
            <a:pPr marL="0" indent="0">
              <a:buNone/>
            </a:pPr>
            <a:r>
              <a:rPr lang="en-US" sz="2000" dirty="0" smtClean="0"/>
              <a:t>(</a:t>
            </a:r>
            <a:r>
              <a:rPr lang="en-US" sz="2000" i="1" dirty="0" smtClean="0"/>
              <a:t>a</a:t>
            </a:r>
            <a:r>
              <a:rPr lang="en-US" sz="2000" dirty="0" smtClean="0"/>
              <a:t>) REAR → next = </a:t>
            </a:r>
            <a:r>
              <a:rPr lang="en-US" sz="2000" dirty="0" err="1" smtClean="0"/>
              <a:t>NewNode</a:t>
            </a:r>
            <a:r>
              <a:rPr lang="en-US" sz="2000" dirty="0" smtClean="0"/>
              <a:t>;</a:t>
            </a:r>
          </a:p>
          <a:p>
            <a:pPr marL="0" indent="0">
              <a:buNone/>
            </a:pPr>
            <a:r>
              <a:rPr lang="en-US" sz="2000" dirty="0" smtClean="0"/>
              <a:t>6</a:t>
            </a:r>
            <a:r>
              <a:rPr lang="en-US" sz="2000" dirty="0"/>
              <a:t>. REAR =</a:t>
            </a:r>
            <a:r>
              <a:rPr lang="en-US" sz="2000" dirty="0" err="1"/>
              <a:t>NewNode</a:t>
            </a:r>
            <a:r>
              <a:rPr lang="en-US" sz="2000" dirty="0"/>
              <a:t>;</a:t>
            </a:r>
          </a:p>
          <a:p>
            <a:pPr marL="0" indent="0">
              <a:buNone/>
            </a:pPr>
            <a:r>
              <a:rPr lang="en-US" sz="2000" dirty="0"/>
              <a:t>7. Exit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7049171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Dequeueing</a:t>
            </a:r>
            <a:r>
              <a:rPr lang="en-US" dirty="0"/>
              <a:t> a node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4148139"/>
            <a:ext cx="8574088" cy="88106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To </a:t>
            </a:r>
            <a:r>
              <a:rPr lang="en-US" dirty="0" err="1">
                <a:solidFill>
                  <a:schemeClr val="tx2"/>
                </a:solidFill>
              </a:rPr>
              <a:t>dequeue</a:t>
            </a:r>
            <a:r>
              <a:rPr lang="en-US" dirty="0"/>
              <a:t> (remove) a node: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Copy the pointer from the first node into the header</a:t>
            </a:r>
          </a:p>
        </p:txBody>
      </p:sp>
      <p:sp>
        <p:nvSpPr>
          <p:cNvPr id="4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67500" y="6191250"/>
            <a:ext cx="2476500" cy="476250"/>
          </a:xfrm>
        </p:spPr>
        <p:txBody>
          <a:bodyPr/>
          <a:lstStyle/>
          <a:p>
            <a:fld id="{5F131D9E-96DD-45D9-B313-FA596DE18400}" type="slidenum">
              <a:rPr lang="en-US"/>
              <a:pPr/>
              <a:t>43</a:t>
            </a:fld>
            <a:endParaRPr lang="en-US"/>
          </a:p>
        </p:txBody>
      </p:sp>
      <p:sp>
        <p:nvSpPr>
          <p:cNvPr id="36903" name="Freeform 39"/>
          <p:cNvSpPr>
            <a:spLocks/>
          </p:cNvSpPr>
          <p:nvPr/>
        </p:nvSpPr>
        <p:spPr bwMode="auto">
          <a:xfrm>
            <a:off x="1657350" y="2971800"/>
            <a:ext cx="1552575" cy="993775"/>
          </a:xfrm>
          <a:custGeom>
            <a:avLst/>
            <a:gdLst>
              <a:gd name="T0" fmla="*/ 978 w 978"/>
              <a:gd name="T1" fmla="*/ 319 h 626"/>
              <a:gd name="T2" fmla="*/ 762 w 978"/>
              <a:gd name="T3" fmla="*/ 581 h 626"/>
              <a:gd name="T4" fmla="*/ 312 w 978"/>
              <a:gd name="T5" fmla="*/ 590 h 626"/>
              <a:gd name="T6" fmla="*/ 50 w 978"/>
              <a:gd name="T7" fmla="*/ 394 h 626"/>
              <a:gd name="T8" fmla="*/ 12 w 978"/>
              <a:gd name="T9" fmla="*/ 0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8" h="626">
                <a:moveTo>
                  <a:pt x="978" y="319"/>
                </a:moveTo>
                <a:cubicBezTo>
                  <a:pt x="942" y="363"/>
                  <a:pt x="873" y="536"/>
                  <a:pt x="762" y="581"/>
                </a:cubicBezTo>
                <a:cubicBezTo>
                  <a:pt x="651" y="626"/>
                  <a:pt x="431" y="621"/>
                  <a:pt x="312" y="590"/>
                </a:cubicBezTo>
                <a:cubicBezTo>
                  <a:pt x="193" y="559"/>
                  <a:pt x="100" y="492"/>
                  <a:pt x="50" y="394"/>
                </a:cubicBezTo>
                <a:cubicBezTo>
                  <a:pt x="0" y="296"/>
                  <a:pt x="20" y="82"/>
                  <a:pt x="12" y="0"/>
                </a:cubicBezTo>
              </a:path>
            </a:pathLst>
          </a:custGeom>
          <a:noFill/>
          <a:ln w="19050" cap="flat">
            <a:solidFill>
              <a:schemeClr val="bg2"/>
            </a:solidFill>
            <a:prstDash val="dash"/>
            <a:round/>
            <a:headEnd type="none" w="med" len="med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6919" name="Group 55"/>
          <p:cNvGrpSpPr>
            <a:grpSpLocks/>
          </p:cNvGrpSpPr>
          <p:nvPr/>
        </p:nvGrpSpPr>
        <p:grpSpPr bwMode="auto">
          <a:xfrm>
            <a:off x="685800" y="2230438"/>
            <a:ext cx="7543800" cy="1463675"/>
            <a:chOff x="432" y="1405"/>
            <a:chExt cx="4752" cy="922"/>
          </a:xfrm>
        </p:grpSpPr>
        <p:grpSp>
          <p:nvGrpSpPr>
            <p:cNvPr id="36868" name="Group 4"/>
            <p:cNvGrpSpPr>
              <a:grpSpLocks/>
            </p:cNvGrpSpPr>
            <p:nvPr/>
          </p:nvGrpSpPr>
          <p:grpSpPr bwMode="auto">
            <a:xfrm>
              <a:off x="1584" y="2080"/>
              <a:ext cx="577" cy="243"/>
              <a:chOff x="863" y="1536"/>
              <a:chExt cx="577" cy="243"/>
            </a:xfrm>
          </p:grpSpPr>
          <p:sp>
            <p:nvSpPr>
              <p:cNvPr id="36869" name="Rectangle 5"/>
              <p:cNvSpPr>
                <a:spLocks noChangeArrowheads="1"/>
              </p:cNvSpPr>
              <p:nvPr/>
            </p:nvSpPr>
            <p:spPr bwMode="auto">
              <a:xfrm>
                <a:off x="863" y="1537"/>
                <a:ext cx="288" cy="24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6870" name="Rectangle 6"/>
              <p:cNvSpPr>
                <a:spLocks noChangeArrowheads="1"/>
              </p:cNvSpPr>
              <p:nvPr/>
            </p:nvSpPr>
            <p:spPr bwMode="auto">
              <a:xfrm>
                <a:off x="1152" y="1536"/>
                <a:ext cx="288" cy="24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871" name="Group 7"/>
            <p:cNvGrpSpPr>
              <a:grpSpLocks/>
            </p:cNvGrpSpPr>
            <p:nvPr/>
          </p:nvGrpSpPr>
          <p:grpSpPr bwMode="auto">
            <a:xfrm>
              <a:off x="2591" y="2083"/>
              <a:ext cx="577" cy="243"/>
              <a:chOff x="863" y="1536"/>
              <a:chExt cx="577" cy="243"/>
            </a:xfrm>
          </p:grpSpPr>
          <p:sp>
            <p:nvSpPr>
              <p:cNvPr id="36872" name="Rectangle 8"/>
              <p:cNvSpPr>
                <a:spLocks noChangeArrowheads="1"/>
              </p:cNvSpPr>
              <p:nvPr/>
            </p:nvSpPr>
            <p:spPr bwMode="auto">
              <a:xfrm>
                <a:off x="863" y="1537"/>
                <a:ext cx="288" cy="24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6873" name="Rectangle 9"/>
              <p:cNvSpPr>
                <a:spLocks noChangeArrowheads="1"/>
              </p:cNvSpPr>
              <p:nvPr/>
            </p:nvSpPr>
            <p:spPr bwMode="auto">
              <a:xfrm>
                <a:off x="1152" y="1536"/>
                <a:ext cx="288" cy="24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874" name="Group 10"/>
            <p:cNvGrpSpPr>
              <a:grpSpLocks/>
            </p:cNvGrpSpPr>
            <p:nvPr/>
          </p:nvGrpSpPr>
          <p:grpSpPr bwMode="auto">
            <a:xfrm>
              <a:off x="3599" y="2083"/>
              <a:ext cx="577" cy="243"/>
              <a:chOff x="863" y="1536"/>
              <a:chExt cx="577" cy="243"/>
            </a:xfrm>
          </p:grpSpPr>
          <p:sp>
            <p:nvSpPr>
              <p:cNvPr id="36875" name="Rectangle 11"/>
              <p:cNvSpPr>
                <a:spLocks noChangeArrowheads="1"/>
              </p:cNvSpPr>
              <p:nvPr/>
            </p:nvSpPr>
            <p:spPr bwMode="auto">
              <a:xfrm>
                <a:off x="863" y="1537"/>
                <a:ext cx="288" cy="24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6876" name="Rectangle 12"/>
              <p:cNvSpPr>
                <a:spLocks noChangeArrowheads="1"/>
              </p:cNvSpPr>
              <p:nvPr/>
            </p:nvSpPr>
            <p:spPr bwMode="auto">
              <a:xfrm>
                <a:off x="1152" y="1536"/>
                <a:ext cx="288" cy="24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877" name="Group 13"/>
            <p:cNvGrpSpPr>
              <a:grpSpLocks/>
            </p:cNvGrpSpPr>
            <p:nvPr/>
          </p:nvGrpSpPr>
          <p:grpSpPr bwMode="auto">
            <a:xfrm>
              <a:off x="4607" y="2083"/>
              <a:ext cx="577" cy="243"/>
              <a:chOff x="863" y="1536"/>
              <a:chExt cx="577" cy="243"/>
            </a:xfrm>
          </p:grpSpPr>
          <p:sp>
            <p:nvSpPr>
              <p:cNvPr id="36878" name="Rectangle 14"/>
              <p:cNvSpPr>
                <a:spLocks noChangeArrowheads="1"/>
              </p:cNvSpPr>
              <p:nvPr/>
            </p:nvSpPr>
            <p:spPr bwMode="auto">
              <a:xfrm>
                <a:off x="863" y="1537"/>
                <a:ext cx="288" cy="24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6879" name="Rectangle 15"/>
              <p:cNvSpPr>
                <a:spLocks noChangeArrowheads="1"/>
              </p:cNvSpPr>
              <p:nvPr/>
            </p:nvSpPr>
            <p:spPr bwMode="auto">
              <a:xfrm>
                <a:off x="1152" y="1536"/>
                <a:ext cx="288" cy="24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6880" name="Rectangle 16"/>
            <p:cNvSpPr>
              <a:spLocks noChangeArrowheads="1"/>
            </p:cNvSpPr>
            <p:nvPr/>
          </p:nvSpPr>
          <p:spPr bwMode="auto">
            <a:xfrm>
              <a:off x="1584" y="2085"/>
              <a:ext cx="288" cy="24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Verdana" pitchFamily="34" charset="0"/>
                </a:rPr>
                <a:t>44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36881" name="Rectangle 17"/>
            <p:cNvSpPr>
              <a:spLocks noChangeArrowheads="1"/>
            </p:cNvSpPr>
            <p:nvPr/>
          </p:nvSpPr>
          <p:spPr bwMode="auto">
            <a:xfrm>
              <a:off x="2592" y="2085"/>
              <a:ext cx="288" cy="24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Verdana" pitchFamily="34" charset="0"/>
                </a:rPr>
                <a:t>97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36882" name="Rectangle 18"/>
            <p:cNvSpPr>
              <a:spLocks noChangeArrowheads="1"/>
            </p:cNvSpPr>
            <p:nvPr/>
          </p:nvSpPr>
          <p:spPr bwMode="auto">
            <a:xfrm>
              <a:off x="3600" y="2085"/>
              <a:ext cx="288" cy="24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Verdana" pitchFamily="34" charset="0"/>
                </a:rPr>
                <a:t>23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36883" name="Rectangle 19"/>
            <p:cNvSpPr>
              <a:spLocks noChangeArrowheads="1"/>
            </p:cNvSpPr>
            <p:nvPr/>
          </p:nvSpPr>
          <p:spPr bwMode="auto">
            <a:xfrm>
              <a:off x="4608" y="2085"/>
              <a:ext cx="288" cy="24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Verdana" pitchFamily="34" charset="0"/>
                </a:rPr>
                <a:t>17</a:t>
              </a:r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6884" name="Group 20"/>
            <p:cNvGrpSpPr>
              <a:grpSpLocks/>
            </p:cNvGrpSpPr>
            <p:nvPr/>
          </p:nvGrpSpPr>
          <p:grpSpPr bwMode="auto">
            <a:xfrm>
              <a:off x="1968" y="2133"/>
              <a:ext cx="624" cy="96"/>
              <a:chOff x="1008" y="2304"/>
              <a:chExt cx="624" cy="96"/>
            </a:xfrm>
          </p:grpSpPr>
          <p:sp>
            <p:nvSpPr>
              <p:cNvPr id="36885" name="Oval 21"/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86" name="Line 22"/>
              <p:cNvSpPr>
                <a:spLocks noChangeShapeType="1"/>
              </p:cNvSpPr>
              <p:nvPr/>
            </p:nvSpPr>
            <p:spPr bwMode="auto">
              <a:xfrm>
                <a:off x="1056" y="2352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887" name="Group 23"/>
            <p:cNvGrpSpPr>
              <a:grpSpLocks/>
            </p:cNvGrpSpPr>
            <p:nvPr/>
          </p:nvGrpSpPr>
          <p:grpSpPr bwMode="auto">
            <a:xfrm>
              <a:off x="2976" y="2133"/>
              <a:ext cx="624" cy="96"/>
              <a:chOff x="1008" y="2304"/>
              <a:chExt cx="624" cy="96"/>
            </a:xfrm>
          </p:grpSpPr>
          <p:sp>
            <p:nvSpPr>
              <p:cNvPr id="36888" name="Oval 24"/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89" name="Line 25"/>
              <p:cNvSpPr>
                <a:spLocks noChangeShapeType="1"/>
              </p:cNvSpPr>
              <p:nvPr/>
            </p:nvSpPr>
            <p:spPr bwMode="auto">
              <a:xfrm>
                <a:off x="1056" y="2352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890" name="Group 26"/>
            <p:cNvGrpSpPr>
              <a:grpSpLocks/>
            </p:cNvGrpSpPr>
            <p:nvPr/>
          </p:nvGrpSpPr>
          <p:grpSpPr bwMode="auto">
            <a:xfrm>
              <a:off x="3984" y="2133"/>
              <a:ext cx="624" cy="96"/>
              <a:chOff x="1008" y="2304"/>
              <a:chExt cx="624" cy="96"/>
            </a:xfrm>
          </p:grpSpPr>
          <p:sp>
            <p:nvSpPr>
              <p:cNvPr id="36891" name="Oval 27"/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92" name="Line 28"/>
              <p:cNvSpPr>
                <a:spLocks noChangeShapeType="1"/>
              </p:cNvSpPr>
              <p:nvPr/>
            </p:nvSpPr>
            <p:spPr bwMode="auto">
              <a:xfrm>
                <a:off x="1056" y="2352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6893" name="Oval 29"/>
            <p:cNvSpPr>
              <a:spLocks noChangeArrowheads="1"/>
            </p:cNvSpPr>
            <p:nvPr/>
          </p:nvSpPr>
          <p:spPr bwMode="auto">
            <a:xfrm>
              <a:off x="4992" y="2135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894" name="Group 30"/>
            <p:cNvGrpSpPr>
              <a:grpSpLocks/>
            </p:cNvGrpSpPr>
            <p:nvPr/>
          </p:nvGrpSpPr>
          <p:grpSpPr bwMode="auto">
            <a:xfrm>
              <a:off x="912" y="1693"/>
              <a:ext cx="288" cy="240"/>
              <a:chOff x="960" y="1584"/>
              <a:chExt cx="288" cy="240"/>
            </a:xfrm>
          </p:grpSpPr>
          <p:sp>
            <p:nvSpPr>
              <p:cNvPr id="36895" name="Oval 31"/>
              <p:cNvSpPr>
                <a:spLocks noChangeArrowheads="1"/>
              </p:cNvSpPr>
              <p:nvPr/>
            </p:nvSpPr>
            <p:spPr bwMode="auto">
              <a:xfrm>
                <a:off x="1056" y="163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96" name="Rectangle 32"/>
              <p:cNvSpPr>
                <a:spLocks noChangeArrowheads="1"/>
              </p:cNvSpPr>
              <p:nvPr/>
            </p:nvSpPr>
            <p:spPr bwMode="auto">
              <a:xfrm>
                <a:off x="960" y="1584"/>
                <a:ext cx="288" cy="2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6897" name="Line 33"/>
            <p:cNvSpPr>
              <a:spLocks noChangeShapeType="1"/>
            </p:cNvSpPr>
            <p:nvPr/>
          </p:nvSpPr>
          <p:spPr bwMode="auto">
            <a:xfrm>
              <a:off x="1056" y="1789"/>
              <a:ext cx="48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8" name="Text Box 34"/>
            <p:cNvSpPr txBox="1">
              <a:spLocks noChangeArrowheads="1"/>
            </p:cNvSpPr>
            <p:nvPr/>
          </p:nvSpPr>
          <p:spPr bwMode="auto">
            <a:xfrm>
              <a:off x="432" y="1405"/>
              <a:ext cx="624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accent2"/>
                  </a:solidFill>
                  <a:latin typeface="Verdana" pitchFamily="34" charset="0"/>
                </a:rPr>
                <a:t>last</a:t>
              </a:r>
              <a:r>
                <a:rPr lang="en-US">
                  <a:solidFill>
                    <a:srgbClr val="FFFF99"/>
                  </a:solidFill>
                  <a:latin typeface="Verdana" pitchFamily="34" charset="0"/>
                </a:rPr>
                <a:t/>
              </a:r>
              <a:br>
                <a:rPr lang="en-US">
                  <a:solidFill>
                    <a:srgbClr val="FFFF99"/>
                  </a:solidFill>
                  <a:latin typeface="Verdana" pitchFamily="34" charset="0"/>
                </a:rPr>
              </a:br>
              <a:r>
                <a:rPr lang="en-US">
                  <a:solidFill>
                    <a:schemeClr val="accent2"/>
                  </a:solidFill>
                  <a:latin typeface="Verdana" pitchFamily="34" charset="0"/>
                </a:rPr>
                <a:t>first</a:t>
              </a:r>
              <a:endParaRPr lang="en-US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  <p:grpSp>
          <p:nvGrpSpPr>
            <p:cNvPr id="36899" name="Group 35"/>
            <p:cNvGrpSpPr>
              <a:grpSpLocks/>
            </p:cNvGrpSpPr>
            <p:nvPr/>
          </p:nvGrpSpPr>
          <p:grpSpPr bwMode="auto">
            <a:xfrm>
              <a:off x="912" y="1453"/>
              <a:ext cx="288" cy="240"/>
              <a:chOff x="960" y="1584"/>
              <a:chExt cx="288" cy="240"/>
            </a:xfrm>
          </p:grpSpPr>
          <p:sp>
            <p:nvSpPr>
              <p:cNvPr id="36900" name="Oval 36"/>
              <p:cNvSpPr>
                <a:spLocks noChangeArrowheads="1"/>
              </p:cNvSpPr>
              <p:nvPr/>
            </p:nvSpPr>
            <p:spPr bwMode="auto">
              <a:xfrm>
                <a:off x="1056" y="163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01" name="Rectangle 37"/>
              <p:cNvSpPr>
                <a:spLocks noChangeArrowheads="1"/>
              </p:cNvSpPr>
              <p:nvPr/>
            </p:nvSpPr>
            <p:spPr bwMode="auto">
              <a:xfrm>
                <a:off x="960" y="1584"/>
                <a:ext cx="288" cy="2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6902" name="Freeform 38"/>
            <p:cNvSpPr>
              <a:spLocks/>
            </p:cNvSpPr>
            <p:nvPr/>
          </p:nvSpPr>
          <p:spPr bwMode="auto">
            <a:xfrm>
              <a:off x="1056" y="1542"/>
              <a:ext cx="3529" cy="530"/>
            </a:xfrm>
            <a:custGeom>
              <a:avLst/>
              <a:gdLst>
                <a:gd name="T0" fmla="*/ 0 w 3529"/>
                <a:gd name="T1" fmla="*/ 7 h 530"/>
                <a:gd name="T2" fmla="*/ 624 w 3529"/>
                <a:gd name="T3" fmla="*/ 7 h 530"/>
                <a:gd name="T4" fmla="*/ 1260 w 3529"/>
                <a:gd name="T5" fmla="*/ 14 h 530"/>
                <a:gd name="T6" fmla="*/ 2019 w 3529"/>
                <a:gd name="T7" fmla="*/ 89 h 530"/>
                <a:gd name="T8" fmla="*/ 2657 w 3529"/>
                <a:gd name="T9" fmla="*/ 211 h 530"/>
                <a:gd name="T10" fmla="*/ 3529 w 3529"/>
                <a:gd name="T11" fmla="*/ 5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29" h="530">
                  <a:moveTo>
                    <a:pt x="0" y="7"/>
                  </a:moveTo>
                  <a:cubicBezTo>
                    <a:pt x="180" y="7"/>
                    <a:pt x="414" y="6"/>
                    <a:pt x="624" y="7"/>
                  </a:cubicBezTo>
                  <a:cubicBezTo>
                    <a:pt x="834" y="8"/>
                    <a:pt x="1028" y="0"/>
                    <a:pt x="1260" y="14"/>
                  </a:cubicBezTo>
                  <a:cubicBezTo>
                    <a:pt x="1492" y="28"/>
                    <a:pt x="1786" y="56"/>
                    <a:pt x="2019" y="89"/>
                  </a:cubicBezTo>
                  <a:cubicBezTo>
                    <a:pt x="2252" y="122"/>
                    <a:pt x="2405" y="137"/>
                    <a:pt x="2657" y="211"/>
                  </a:cubicBezTo>
                  <a:cubicBezTo>
                    <a:pt x="2909" y="285"/>
                    <a:pt x="3347" y="464"/>
                    <a:pt x="3529" y="53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917" name="Group 53"/>
          <p:cNvGrpSpPr>
            <a:grpSpLocks/>
          </p:cNvGrpSpPr>
          <p:nvPr/>
        </p:nvGrpSpPr>
        <p:grpSpPr bwMode="auto">
          <a:xfrm>
            <a:off x="1711325" y="2844800"/>
            <a:ext cx="2403475" cy="584200"/>
            <a:chOff x="1078" y="1800"/>
            <a:chExt cx="1514" cy="368"/>
          </a:xfrm>
        </p:grpSpPr>
        <p:sp>
          <p:nvSpPr>
            <p:cNvPr id="36912" name="Freeform 48"/>
            <p:cNvSpPr>
              <a:spLocks/>
            </p:cNvSpPr>
            <p:nvPr/>
          </p:nvSpPr>
          <p:spPr bwMode="auto">
            <a:xfrm>
              <a:off x="1078" y="1800"/>
              <a:ext cx="1514" cy="264"/>
            </a:xfrm>
            <a:custGeom>
              <a:avLst/>
              <a:gdLst>
                <a:gd name="T0" fmla="*/ 0 w 1514"/>
                <a:gd name="T1" fmla="*/ 0 h 264"/>
                <a:gd name="T2" fmla="*/ 602 w 1514"/>
                <a:gd name="T3" fmla="*/ 24 h 264"/>
                <a:gd name="T4" fmla="*/ 1130 w 1514"/>
                <a:gd name="T5" fmla="*/ 120 h 264"/>
                <a:gd name="T6" fmla="*/ 1514 w 1514"/>
                <a:gd name="T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4" h="264">
                  <a:moveTo>
                    <a:pt x="0" y="0"/>
                  </a:moveTo>
                  <a:cubicBezTo>
                    <a:pt x="100" y="2"/>
                    <a:pt x="414" y="4"/>
                    <a:pt x="602" y="24"/>
                  </a:cubicBezTo>
                  <a:cubicBezTo>
                    <a:pt x="790" y="44"/>
                    <a:pt x="978" y="80"/>
                    <a:pt x="1130" y="120"/>
                  </a:cubicBezTo>
                  <a:cubicBezTo>
                    <a:pt x="1282" y="160"/>
                    <a:pt x="1398" y="212"/>
                    <a:pt x="1514" y="264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16" name="Freeform 52"/>
            <p:cNvSpPr>
              <a:spLocks/>
            </p:cNvSpPr>
            <p:nvPr/>
          </p:nvSpPr>
          <p:spPr bwMode="auto">
            <a:xfrm>
              <a:off x="1152" y="1816"/>
              <a:ext cx="352" cy="352"/>
            </a:xfrm>
            <a:custGeom>
              <a:avLst/>
              <a:gdLst>
                <a:gd name="T0" fmla="*/ 0 w 352"/>
                <a:gd name="T1" fmla="*/ 248 h 352"/>
                <a:gd name="T2" fmla="*/ 192 w 352"/>
                <a:gd name="T3" fmla="*/ 8 h 352"/>
                <a:gd name="T4" fmla="*/ 96 w 352"/>
                <a:gd name="T5" fmla="*/ 296 h 352"/>
                <a:gd name="T6" fmla="*/ 240 w 352"/>
                <a:gd name="T7" fmla="*/ 56 h 352"/>
                <a:gd name="T8" fmla="*/ 192 w 352"/>
                <a:gd name="T9" fmla="*/ 344 h 352"/>
                <a:gd name="T10" fmla="*/ 336 w 352"/>
                <a:gd name="T11" fmla="*/ 104 h 352"/>
                <a:gd name="T12" fmla="*/ 288 w 352"/>
                <a:gd name="T13" fmla="*/ 34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52">
                  <a:moveTo>
                    <a:pt x="0" y="248"/>
                  </a:moveTo>
                  <a:cubicBezTo>
                    <a:pt x="88" y="124"/>
                    <a:pt x="176" y="0"/>
                    <a:pt x="192" y="8"/>
                  </a:cubicBezTo>
                  <a:cubicBezTo>
                    <a:pt x="208" y="16"/>
                    <a:pt x="88" y="288"/>
                    <a:pt x="96" y="296"/>
                  </a:cubicBezTo>
                  <a:cubicBezTo>
                    <a:pt x="104" y="304"/>
                    <a:pt x="224" y="48"/>
                    <a:pt x="240" y="56"/>
                  </a:cubicBezTo>
                  <a:cubicBezTo>
                    <a:pt x="256" y="64"/>
                    <a:pt x="176" y="336"/>
                    <a:pt x="192" y="344"/>
                  </a:cubicBezTo>
                  <a:cubicBezTo>
                    <a:pt x="208" y="352"/>
                    <a:pt x="320" y="104"/>
                    <a:pt x="336" y="104"/>
                  </a:cubicBezTo>
                  <a:cubicBezTo>
                    <a:pt x="352" y="104"/>
                    <a:pt x="296" y="304"/>
                    <a:pt x="288" y="344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887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69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 bldLvl="4" autoUpdateAnimBg="0"/>
      <p:bldP spid="3690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333374"/>
            <a:ext cx="8229600" cy="1190626"/>
          </a:xfrm>
          <a:ln/>
        </p:spPr>
        <p:txBody>
          <a:bodyPr lIns="90000" tIns="46800" rIns="90000" bIns="46800" anchor="t"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1" dirty="0"/>
              <a:t>ALGORITHM FOR POPPING AN ELEMENT FROM A QUEUE</a:t>
            </a:r>
            <a:endParaRPr lang="tr-TR" sz="3200" b="1" dirty="0">
              <a:solidFill>
                <a:schemeClr val="bg1"/>
              </a:solidFill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idx="1"/>
          </p:nvPr>
        </p:nvSpPr>
        <p:spPr>
          <a:xfrm>
            <a:off x="228600" y="1761241"/>
            <a:ext cx="8686800" cy="4715759"/>
          </a:xfrm>
          <a:ln/>
        </p:spPr>
        <p:txBody>
          <a:bodyPr lIns="90000" tIns="46800" rIns="90000" bIns="46800"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/>
              <a:t>REAR is a pointer in queue where the new elements are added. FRONT is a pointer</a:t>
            </a:r>
            <a:r>
              <a:rPr lang="en-US" sz="2000" dirty="0" smtClean="0"/>
              <a:t>, which </a:t>
            </a:r>
            <a:r>
              <a:rPr lang="en-US" sz="2000" dirty="0"/>
              <a:t>is pointing to the queue where the elements are popped. DATA is an element </a:t>
            </a:r>
            <a:r>
              <a:rPr lang="en-US" sz="2000" dirty="0" smtClean="0"/>
              <a:t>popped from </a:t>
            </a:r>
            <a:r>
              <a:rPr lang="en-US" sz="2000" dirty="0"/>
              <a:t>the queue</a:t>
            </a:r>
            <a:r>
              <a:rPr lang="en-US" sz="2000" dirty="0" smtClean="0"/>
              <a:t>.</a:t>
            </a:r>
          </a:p>
          <a:p>
            <a:pPr>
              <a:buFont typeface="Wingdings" pitchFamily="2" charset="2"/>
              <a:buChar char="Ø"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1. If </a:t>
            </a:r>
            <a:r>
              <a:rPr lang="en-US" sz="2000" dirty="0"/>
              <a:t>(FRONT is equal to NULL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r>
              <a:rPr lang="en-US" sz="2000" dirty="0" smtClean="0"/>
              <a:t>      (</a:t>
            </a:r>
            <a:r>
              <a:rPr lang="en-US" sz="2000" i="1" dirty="0"/>
              <a:t>a</a:t>
            </a:r>
            <a:r>
              <a:rPr lang="en-US" sz="2000" dirty="0"/>
              <a:t>) Display “The Queue is empty”</a:t>
            </a:r>
          </a:p>
          <a:p>
            <a:pPr marL="0" indent="0">
              <a:buNone/>
            </a:pPr>
            <a:r>
              <a:rPr lang="en-US" sz="2000" dirty="0"/>
              <a:t>2. </a:t>
            </a:r>
            <a:r>
              <a:rPr lang="en-US" sz="2000" dirty="0" smtClean="0"/>
              <a:t>Else</a:t>
            </a:r>
          </a:p>
          <a:p>
            <a:pPr marL="301943" lvl="1" indent="0">
              <a:buNone/>
            </a:pPr>
            <a:r>
              <a:rPr lang="en-US" sz="1800" dirty="0" smtClean="0"/>
              <a:t>(</a:t>
            </a:r>
            <a:r>
              <a:rPr lang="en-US" sz="1800" i="1" dirty="0" smtClean="0"/>
              <a:t>a</a:t>
            </a:r>
            <a:r>
              <a:rPr lang="en-US" sz="1800" dirty="0" smtClean="0"/>
              <a:t>) Display “The popped element is FRONT → DATA”</a:t>
            </a:r>
          </a:p>
          <a:p>
            <a:pPr marL="301943" lvl="1" indent="0">
              <a:buNone/>
            </a:pPr>
            <a:r>
              <a:rPr lang="en-US" sz="1800" dirty="0" smtClean="0"/>
              <a:t>(</a:t>
            </a:r>
            <a:r>
              <a:rPr lang="en-US" sz="1800" i="1" dirty="0"/>
              <a:t>b</a:t>
            </a:r>
            <a:r>
              <a:rPr lang="en-US" sz="1800" dirty="0"/>
              <a:t>) If(FRONT is not equal to REAR)</a:t>
            </a:r>
          </a:p>
          <a:p>
            <a:pPr marL="301943" lvl="1" indent="0">
              <a:buNone/>
            </a:pPr>
            <a:r>
              <a:rPr lang="en-US" sz="1800" dirty="0"/>
              <a:t>(</a:t>
            </a:r>
            <a:r>
              <a:rPr lang="en-US" sz="1800" i="1" dirty="0"/>
              <a:t>i</a:t>
            </a:r>
            <a:r>
              <a:rPr lang="en-US" sz="1800" dirty="0"/>
              <a:t>) FRONT = FRONT → Next</a:t>
            </a:r>
          </a:p>
          <a:p>
            <a:pPr marL="301943" lvl="1" indent="0">
              <a:buNone/>
            </a:pPr>
            <a:r>
              <a:rPr lang="en-US" sz="1800" dirty="0"/>
              <a:t>(</a:t>
            </a:r>
            <a:r>
              <a:rPr lang="en-US" sz="1800" i="1" dirty="0"/>
              <a:t>c</a:t>
            </a:r>
            <a:r>
              <a:rPr lang="en-US" sz="1800" dirty="0"/>
              <a:t>) Else</a:t>
            </a:r>
          </a:p>
          <a:p>
            <a:pPr marL="301943" lvl="1" indent="0">
              <a:buNone/>
            </a:pPr>
            <a:r>
              <a:rPr lang="en-US" sz="1800" dirty="0"/>
              <a:t>(</a:t>
            </a:r>
            <a:r>
              <a:rPr lang="en-US" sz="1800" i="1" dirty="0"/>
              <a:t>d</a:t>
            </a:r>
            <a:r>
              <a:rPr lang="en-US" sz="1800" dirty="0"/>
              <a:t>) FRONT = NULL;</a:t>
            </a:r>
          </a:p>
          <a:p>
            <a:pPr marL="0" indent="0">
              <a:buNone/>
            </a:pPr>
            <a:r>
              <a:rPr lang="en-US" sz="2000" dirty="0"/>
              <a:t>3. Exit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0648677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Circular Queue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b="45000"/>
          <a:stretch>
            <a:fillRect/>
          </a:stretch>
        </p:blipFill>
        <p:spPr bwMode="auto">
          <a:xfrm rot="10800000">
            <a:off x="1791138" y="3581399"/>
            <a:ext cx="544786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09600" y="1676400"/>
            <a:ext cx="824975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600" dirty="0" smtClean="0"/>
              <a:t>For a queue represented using an array when the REAR pointer</a:t>
            </a:r>
          </a:p>
          <a:p>
            <a:r>
              <a:rPr lang="en-US" sz="2600" dirty="0" smtClean="0"/>
              <a:t> reaches the end, insertion will be denied even if room is available </a:t>
            </a:r>
          </a:p>
          <a:p>
            <a:r>
              <a:rPr lang="en-US" sz="2600" dirty="0" smtClean="0"/>
              <a:t>at the front.</a:t>
            </a:r>
          </a:p>
          <a:p>
            <a:pPr>
              <a:buFont typeface="Arial" pitchFamily="34" charset="0"/>
              <a:buChar char="•"/>
            </a:pPr>
            <a:r>
              <a:rPr lang="en-US" sz="2600" dirty="0" smtClean="0"/>
              <a:t>To avoid this we can use a circular array</a:t>
            </a:r>
            <a:endParaRPr lang="en-US" sz="26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990600" y="256098"/>
            <a:ext cx="6934200" cy="6220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28196" y="228600"/>
            <a:ext cx="7025204" cy="6268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CIRCULAR QUEUE</a:t>
            </a:r>
            <a:endParaRPr 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2209800"/>
            <a:ext cx="8686800" cy="4495800"/>
          </a:xfrm>
        </p:spPr>
        <p:txBody>
          <a:bodyPr>
            <a:normAutofit/>
          </a:bodyPr>
          <a:lstStyle/>
          <a:p>
            <a:r>
              <a:rPr lang="en-US" dirty="0"/>
              <a:t>At any time the position of the element to be inserted will be calculated by </a:t>
            </a:r>
            <a:r>
              <a:rPr lang="en-US" dirty="0" smtClean="0"/>
              <a:t>the relation </a:t>
            </a:r>
            <a:r>
              <a:rPr lang="en-US" b="1" dirty="0"/>
              <a:t>Rear = (Rear + 1) % </a:t>
            </a:r>
            <a:r>
              <a:rPr lang="en-US" b="1" dirty="0" smtClean="0"/>
              <a:t>SIZE.</a:t>
            </a:r>
          </a:p>
          <a:p>
            <a:endParaRPr lang="en-US" dirty="0"/>
          </a:p>
          <a:p>
            <a:r>
              <a:rPr lang="en-US" dirty="0"/>
              <a:t>After deleting an element from circular queue the position of the front end is </a:t>
            </a:r>
            <a:r>
              <a:rPr lang="en-US" dirty="0" smtClean="0"/>
              <a:t>calculated by </a:t>
            </a:r>
            <a:r>
              <a:rPr lang="en-US" dirty="0"/>
              <a:t>the relation </a:t>
            </a:r>
            <a:r>
              <a:rPr lang="en-US" b="1" dirty="0"/>
              <a:t>Front= (Front + 1) % </a:t>
            </a:r>
            <a:r>
              <a:rPr lang="en-US" b="1" dirty="0" smtClean="0"/>
              <a:t>SIZE.</a:t>
            </a:r>
          </a:p>
          <a:p>
            <a:endParaRPr lang="en-US" dirty="0"/>
          </a:p>
          <a:p>
            <a:r>
              <a:rPr lang="en-US" dirty="0"/>
              <a:t>After locating the position of the new element to be inserted, </a:t>
            </a:r>
            <a:r>
              <a:rPr lang="en-US" i="1" dirty="0"/>
              <a:t>rear</a:t>
            </a:r>
            <a:r>
              <a:rPr lang="en-US" dirty="0"/>
              <a:t>, compare it </a:t>
            </a:r>
            <a:r>
              <a:rPr lang="en-US" dirty="0" smtClean="0"/>
              <a:t>with </a:t>
            </a:r>
            <a:r>
              <a:rPr lang="en-US" i="1" dirty="0" smtClean="0"/>
              <a:t>front</a:t>
            </a:r>
            <a:r>
              <a:rPr lang="en-US" dirty="0"/>
              <a:t>. If </a:t>
            </a:r>
            <a:r>
              <a:rPr lang="en-US" b="1" dirty="0"/>
              <a:t>(rear = front), </a:t>
            </a:r>
            <a:r>
              <a:rPr lang="en-US" dirty="0"/>
              <a:t>the queue is full and cannot be inserted anymore.</a:t>
            </a:r>
            <a:endParaRPr lang="en-US" dirty="0">
              <a:solidFill>
                <a:schemeClr val="accent2"/>
              </a:solidFill>
              <a:latin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67500" y="6191250"/>
            <a:ext cx="2476500" cy="476250"/>
          </a:xfrm>
        </p:spPr>
        <p:txBody>
          <a:bodyPr/>
          <a:lstStyle/>
          <a:p>
            <a:fld id="{BEBF7B69-13E7-4AB5-A367-82AE6E300121}" type="slidenum">
              <a:rPr lang="en-US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125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38328"/>
            <a:ext cx="8458200" cy="125272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Algorithm to Insert an </a:t>
            </a:r>
            <a:r>
              <a:rPr lang="en-US" b="1" dirty="0"/>
              <a:t>element to circular Queue</a:t>
            </a:r>
            <a:endParaRPr 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981200"/>
            <a:ext cx="8686800" cy="4674124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Initialize </a:t>
            </a:r>
            <a:r>
              <a:rPr lang="en-US" dirty="0"/>
              <a:t>FRONT = – 1; REAR = 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REAR </a:t>
            </a:r>
            <a:r>
              <a:rPr lang="en-US" dirty="0"/>
              <a:t>= (REAR + 1) %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</a:t>
            </a:r>
            <a:r>
              <a:rPr lang="en-US" dirty="0"/>
              <a:t>(FRONT is equal to REAR)</a:t>
            </a:r>
          </a:p>
          <a:p>
            <a:pPr marL="0" indent="0">
              <a:buNone/>
            </a:pPr>
            <a:r>
              <a:rPr lang="en-US" dirty="0" smtClean="0"/>
              <a:t>	(</a:t>
            </a:r>
            <a:r>
              <a:rPr lang="en-US" i="1" dirty="0"/>
              <a:t>a</a:t>
            </a:r>
            <a:r>
              <a:rPr lang="en-US" dirty="0"/>
              <a:t>) Display “Queue is full”</a:t>
            </a:r>
          </a:p>
          <a:p>
            <a:pPr marL="0" indent="0">
              <a:buNone/>
            </a:pPr>
            <a:r>
              <a:rPr lang="en-US" dirty="0" smtClean="0"/>
              <a:t>	(</a:t>
            </a:r>
            <a:r>
              <a:rPr lang="en-US" i="1" dirty="0"/>
              <a:t>b</a:t>
            </a:r>
            <a:r>
              <a:rPr lang="en-US" dirty="0"/>
              <a:t>) Exit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dirty="0" smtClean="0"/>
              <a:t>Else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(</a:t>
            </a:r>
            <a:r>
              <a:rPr lang="en-US" i="1" dirty="0"/>
              <a:t>a</a:t>
            </a:r>
            <a:r>
              <a:rPr lang="en-US" dirty="0"/>
              <a:t>) Input the value to be inserted and assign to variable “DATA”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dirty="0" smtClean="0"/>
              <a:t>If </a:t>
            </a:r>
            <a:r>
              <a:rPr lang="en-US" dirty="0"/>
              <a:t>(FRONT is equal to – 1)</a:t>
            </a:r>
          </a:p>
          <a:p>
            <a:pPr marL="0" indent="0">
              <a:buNone/>
            </a:pPr>
            <a:r>
              <a:rPr lang="en-US" dirty="0" smtClean="0"/>
              <a:t>	(</a:t>
            </a:r>
            <a:r>
              <a:rPr lang="en-US" i="1" dirty="0"/>
              <a:t>a</a:t>
            </a:r>
            <a:r>
              <a:rPr lang="en-US" dirty="0"/>
              <a:t>) FRONT = 0</a:t>
            </a:r>
          </a:p>
          <a:p>
            <a:pPr marL="0" indent="0">
              <a:buNone/>
            </a:pPr>
            <a:r>
              <a:rPr lang="en-US" dirty="0" smtClean="0"/>
              <a:t>	(</a:t>
            </a:r>
            <a:r>
              <a:rPr lang="en-US" i="1" dirty="0"/>
              <a:t>b</a:t>
            </a:r>
            <a:r>
              <a:rPr lang="en-US" dirty="0"/>
              <a:t>) REAR = 0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Q[REAR</a:t>
            </a:r>
            <a:r>
              <a:rPr lang="en-US" dirty="0"/>
              <a:t>] = DATA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Repeat </a:t>
            </a:r>
            <a:r>
              <a:rPr lang="en-US" dirty="0"/>
              <a:t>steps 2 to 5 if we want to insert more elements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Exit</a:t>
            </a:r>
            <a:endParaRPr lang="en-US" dirty="0">
              <a:solidFill>
                <a:schemeClr val="accent2"/>
              </a:solidFill>
              <a:latin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67500" y="6191250"/>
            <a:ext cx="2476500" cy="476250"/>
          </a:xfrm>
        </p:spPr>
        <p:txBody>
          <a:bodyPr/>
          <a:lstStyle/>
          <a:p>
            <a:fld id="{BEBF7B69-13E7-4AB5-A367-82AE6E300121}" type="slidenum">
              <a:rPr lang="en-US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60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Queue Operations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905000"/>
            <a:ext cx="8534399" cy="4572000"/>
          </a:xfrm>
        </p:spPr>
        <p:txBody>
          <a:bodyPr>
            <a:noAutofit/>
          </a:bodyPr>
          <a:lstStyle/>
          <a:p>
            <a:pPr lvl="1" algn="just">
              <a:buFont typeface="Wingdings" pitchFamily="2" charset="2"/>
              <a:buChar char="Ø"/>
            </a:pPr>
            <a:r>
              <a:rPr lang="en-US" dirty="0"/>
              <a:t>Main Queue Operations</a:t>
            </a:r>
            <a:endParaRPr lang="en-US" dirty="0" smtClean="0"/>
          </a:p>
          <a:p>
            <a:pPr lvl="1" algn="just">
              <a:buFont typeface="Wingdings" pitchFamily="2" charset="2"/>
              <a:buChar char="§"/>
            </a:pPr>
            <a:r>
              <a:rPr lang="en-US" b="1" dirty="0" err="1" smtClean="0"/>
              <a:t>enqueue</a:t>
            </a:r>
            <a:r>
              <a:rPr lang="en-US" b="1" dirty="0" smtClean="0"/>
              <a:t>(object</a:t>
            </a:r>
            <a:r>
              <a:rPr lang="en-US" b="1" dirty="0"/>
              <a:t>): </a:t>
            </a:r>
            <a:r>
              <a:rPr lang="en-US" dirty="0"/>
              <a:t>inserts an element at the end of the queue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b="1" dirty="0"/>
              <a:t>object </a:t>
            </a:r>
            <a:r>
              <a:rPr lang="en-US" b="1" dirty="0" err="1"/>
              <a:t>dequeue</a:t>
            </a:r>
            <a:r>
              <a:rPr lang="en-US" b="1" dirty="0"/>
              <a:t>(): </a:t>
            </a:r>
            <a:r>
              <a:rPr lang="en-US" dirty="0"/>
              <a:t>removes and returns the element at the front of the </a:t>
            </a:r>
            <a:r>
              <a:rPr lang="en-US" dirty="0" smtClean="0"/>
              <a:t>queue</a:t>
            </a:r>
          </a:p>
          <a:p>
            <a:pPr algn="just">
              <a:lnSpc>
                <a:spcPct val="90000"/>
              </a:lnSpc>
              <a:buFont typeface="Wingdings" pitchFamily="2" charset="2"/>
              <a:buChar char="Ø"/>
            </a:pPr>
            <a:endParaRPr lang="en-US" sz="2400" dirty="0" smtClean="0"/>
          </a:p>
          <a:p>
            <a:pPr algn="just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dirty="0" smtClean="0"/>
              <a:t>Auxiliary </a:t>
            </a:r>
            <a:r>
              <a:rPr lang="en-US" sz="2400" dirty="0"/>
              <a:t>queue operations:</a:t>
            </a:r>
          </a:p>
          <a:p>
            <a:pPr lvl="1"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en-US" b="1" dirty="0"/>
              <a:t>object front</a:t>
            </a:r>
            <a:r>
              <a:rPr lang="en-US" b="1" dirty="0" smtClean="0"/>
              <a:t>():  </a:t>
            </a:r>
            <a:r>
              <a:rPr lang="en-US" dirty="0"/>
              <a:t>returns the element at the front without removing it</a:t>
            </a:r>
          </a:p>
          <a:p>
            <a:pPr lvl="1"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en-US" b="1" dirty="0"/>
              <a:t>integer size(): </a:t>
            </a:r>
            <a:r>
              <a:rPr lang="en-US" b="1" dirty="0" smtClean="0"/>
              <a:t>  </a:t>
            </a:r>
            <a:r>
              <a:rPr lang="en-US" dirty="0" smtClean="0"/>
              <a:t>returns </a:t>
            </a:r>
            <a:r>
              <a:rPr lang="en-US" dirty="0"/>
              <a:t>the number of elements stored</a:t>
            </a:r>
          </a:p>
          <a:p>
            <a:pPr lvl="1"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en-US" b="1" dirty="0" err="1"/>
              <a:t>boolean</a:t>
            </a:r>
            <a:r>
              <a:rPr lang="en-US" b="1" dirty="0"/>
              <a:t> </a:t>
            </a:r>
            <a:r>
              <a:rPr lang="en-US" b="1" dirty="0" err="1"/>
              <a:t>isEmpty</a:t>
            </a:r>
            <a:r>
              <a:rPr lang="en-US" b="1" dirty="0"/>
              <a:t>(): </a:t>
            </a:r>
            <a:r>
              <a:rPr lang="en-US" dirty="0"/>
              <a:t>indicates whether no elements are </a:t>
            </a:r>
            <a:r>
              <a:rPr lang="en-US" dirty="0" smtClean="0"/>
              <a:t>stored.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413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Algorithm to Delete </a:t>
            </a:r>
            <a:r>
              <a:rPr lang="en-US" b="1" dirty="0"/>
              <a:t>an element from a circular queue</a:t>
            </a:r>
            <a:endParaRPr 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905000"/>
            <a:ext cx="8686800" cy="45303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1. If (FRONT is equal to – 1)</a:t>
            </a:r>
          </a:p>
          <a:p>
            <a:pPr marL="0" indent="0">
              <a:buNone/>
            </a:pPr>
            <a:r>
              <a:rPr lang="en-US" dirty="0" smtClean="0"/>
              <a:t>	(</a:t>
            </a:r>
            <a:r>
              <a:rPr lang="en-US" i="1" dirty="0"/>
              <a:t>a</a:t>
            </a:r>
            <a:r>
              <a:rPr lang="en-US" dirty="0"/>
              <a:t>) Display “Queue is empty”</a:t>
            </a:r>
          </a:p>
          <a:p>
            <a:pPr marL="0" indent="0">
              <a:buNone/>
            </a:pPr>
            <a:r>
              <a:rPr lang="en-US" dirty="0" smtClean="0"/>
              <a:t>	(</a:t>
            </a:r>
            <a:r>
              <a:rPr lang="en-US" i="1" dirty="0"/>
              <a:t>b</a:t>
            </a:r>
            <a:r>
              <a:rPr lang="en-US" dirty="0"/>
              <a:t>) Exit</a:t>
            </a:r>
          </a:p>
          <a:p>
            <a:pPr marL="0" indent="0">
              <a:buNone/>
            </a:pPr>
            <a:r>
              <a:rPr lang="en-US" dirty="0"/>
              <a:t>2. Else</a:t>
            </a:r>
          </a:p>
          <a:p>
            <a:pPr marL="0" indent="0">
              <a:buNone/>
            </a:pPr>
            <a:r>
              <a:rPr lang="en-US" dirty="0" smtClean="0"/>
              <a:t>	(</a:t>
            </a:r>
            <a:r>
              <a:rPr lang="en-US" i="1" dirty="0"/>
              <a:t>a</a:t>
            </a:r>
            <a:r>
              <a:rPr lang="en-US" dirty="0"/>
              <a:t>) DATA = Q[FRONT]</a:t>
            </a:r>
          </a:p>
          <a:p>
            <a:pPr marL="0" indent="0">
              <a:buNone/>
            </a:pPr>
            <a:r>
              <a:rPr lang="en-US" dirty="0"/>
              <a:t>3. If (REAR is equal to FRONT)</a:t>
            </a:r>
          </a:p>
          <a:p>
            <a:pPr marL="0" indent="0">
              <a:buNone/>
            </a:pPr>
            <a:r>
              <a:rPr lang="en-US" dirty="0" smtClean="0"/>
              <a:t>	(</a:t>
            </a:r>
            <a:r>
              <a:rPr lang="en-US" i="1" dirty="0"/>
              <a:t>a</a:t>
            </a:r>
            <a:r>
              <a:rPr lang="en-US" dirty="0"/>
              <a:t>) FRONT = –1</a:t>
            </a:r>
          </a:p>
          <a:p>
            <a:pPr marL="0" indent="0">
              <a:buNone/>
            </a:pPr>
            <a:r>
              <a:rPr lang="en-US" dirty="0" smtClean="0"/>
              <a:t>	(</a:t>
            </a:r>
            <a:r>
              <a:rPr lang="en-US" i="1" dirty="0"/>
              <a:t>b</a:t>
            </a:r>
            <a:r>
              <a:rPr lang="en-US" dirty="0"/>
              <a:t>) REAR = –1</a:t>
            </a:r>
          </a:p>
          <a:p>
            <a:pPr marL="0" indent="0">
              <a:buNone/>
            </a:pPr>
            <a:r>
              <a:rPr lang="en-US" dirty="0"/>
              <a:t>4. Else</a:t>
            </a:r>
          </a:p>
          <a:p>
            <a:pPr marL="0" indent="0">
              <a:buNone/>
            </a:pPr>
            <a:r>
              <a:rPr lang="en-US" dirty="0" smtClean="0"/>
              <a:t>	(</a:t>
            </a:r>
            <a:r>
              <a:rPr lang="en-US" i="1" dirty="0"/>
              <a:t>a</a:t>
            </a:r>
            <a:r>
              <a:rPr lang="en-US" dirty="0"/>
              <a:t>) FRONT = (FRONT +1) % SIZE</a:t>
            </a:r>
          </a:p>
          <a:p>
            <a:pPr marL="0" indent="0">
              <a:buNone/>
            </a:pPr>
            <a:r>
              <a:rPr lang="en-US" dirty="0"/>
              <a:t>5. Repeat the steps 1, 2 and 3 if we want to delete more elements</a:t>
            </a:r>
          </a:p>
          <a:p>
            <a:pPr marL="0" indent="0">
              <a:buNone/>
            </a:pPr>
            <a:r>
              <a:rPr lang="en-US" dirty="0"/>
              <a:t>6. Exit</a:t>
            </a:r>
            <a:endParaRPr lang="en-US" dirty="0">
              <a:solidFill>
                <a:schemeClr val="accent2"/>
              </a:solidFill>
              <a:latin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67500" y="6191250"/>
            <a:ext cx="2476500" cy="476250"/>
          </a:xfrm>
        </p:spPr>
        <p:txBody>
          <a:bodyPr/>
          <a:lstStyle/>
          <a:p>
            <a:fld id="{BEBF7B69-13E7-4AB5-A367-82AE6E300121}" type="slidenum">
              <a:rPr lang="en-US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4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operations of queue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469" y="1905000"/>
            <a:ext cx="7772400" cy="4572000"/>
          </a:xfrm>
        </p:spPr>
        <p:txBody>
          <a:bodyPr/>
          <a:lstStyle/>
          <a:p>
            <a:r>
              <a:rPr lang="en-US" dirty="0" err="1" smtClean="0"/>
              <a:t>Enqueue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obj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Dequeue</a:t>
            </a:r>
            <a:r>
              <a:rPr lang="en-US" dirty="0" smtClean="0"/>
              <a:t> ()</a:t>
            </a:r>
          </a:p>
          <a:p>
            <a:r>
              <a:rPr lang="en-US" dirty="0" smtClean="0"/>
              <a:t>Is empty ()</a:t>
            </a:r>
          </a:p>
          <a:p>
            <a:r>
              <a:rPr lang="en-US" dirty="0" smtClean="0"/>
              <a:t>Is full()</a:t>
            </a:r>
          </a:p>
          <a:p>
            <a:r>
              <a:rPr lang="en-US" dirty="0" smtClean="0"/>
              <a:t>front= f</a:t>
            </a:r>
          </a:p>
          <a:p>
            <a:r>
              <a:rPr lang="en-US" dirty="0"/>
              <a:t>r</a:t>
            </a:r>
            <a:r>
              <a:rPr lang="en-US" dirty="0" smtClean="0"/>
              <a:t>ear = 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806" y="3886200"/>
            <a:ext cx="5734667" cy="175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60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498" name="Text Box 2"/>
          <p:cNvSpPr txBox="1">
            <a:spLocks noChangeArrowheads="1"/>
          </p:cNvSpPr>
          <p:nvPr/>
        </p:nvSpPr>
        <p:spPr bwMode="auto">
          <a:xfrm>
            <a:off x="2253684" y="144959"/>
            <a:ext cx="544251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</a:rPr>
              <a:t>Operations on queues</a:t>
            </a:r>
          </a:p>
        </p:txBody>
      </p:sp>
      <p:sp>
        <p:nvSpPr>
          <p:cNvPr id="1514499" name="Rectangle 3"/>
          <p:cNvSpPr>
            <a:spLocks noChangeArrowheads="1"/>
          </p:cNvSpPr>
          <p:nvPr/>
        </p:nvSpPr>
        <p:spPr bwMode="auto">
          <a:xfrm>
            <a:off x="228600" y="1668959"/>
            <a:ext cx="8915400" cy="7694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</a:rPr>
              <a:t>Although we can define many operations for a queue, four are basic: queue, </a:t>
            </a:r>
            <a:r>
              <a:rPr lang="en-US" sz="2200" b="0" dirty="0" err="1">
                <a:solidFill>
                  <a:schemeClr val="tx2"/>
                </a:solidFill>
              </a:rPr>
              <a:t>enqueue</a:t>
            </a:r>
            <a:r>
              <a:rPr lang="en-US" sz="2200" b="0" dirty="0">
                <a:solidFill>
                  <a:schemeClr val="tx2"/>
                </a:solidFill>
              </a:rPr>
              <a:t>, </a:t>
            </a:r>
            <a:r>
              <a:rPr lang="en-US" sz="2200" b="0" dirty="0" err="1">
                <a:solidFill>
                  <a:schemeClr val="tx2"/>
                </a:solidFill>
              </a:rPr>
              <a:t>dequeue</a:t>
            </a:r>
            <a:r>
              <a:rPr lang="en-US" sz="2200" b="0" dirty="0">
                <a:solidFill>
                  <a:schemeClr val="tx2"/>
                </a:solidFill>
              </a:rPr>
              <a:t> and empty, as defined below.</a:t>
            </a:r>
          </a:p>
        </p:txBody>
      </p:sp>
      <p:sp>
        <p:nvSpPr>
          <p:cNvPr id="1514503" name="Text Box 7"/>
          <p:cNvSpPr txBox="1">
            <a:spLocks noChangeArrowheads="1"/>
          </p:cNvSpPr>
          <p:nvPr/>
        </p:nvSpPr>
        <p:spPr bwMode="auto">
          <a:xfrm>
            <a:off x="55476" y="2438400"/>
            <a:ext cx="30075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US" sz="2200" dirty="0">
                <a:solidFill>
                  <a:schemeClr val="tx2"/>
                </a:solidFill>
              </a:rPr>
              <a:t>The queue operation</a:t>
            </a:r>
          </a:p>
        </p:txBody>
      </p:sp>
      <p:sp>
        <p:nvSpPr>
          <p:cNvPr id="1514504" name="Rectangle 8"/>
          <p:cNvSpPr>
            <a:spLocks noChangeArrowheads="1"/>
          </p:cNvSpPr>
          <p:nvPr/>
        </p:nvSpPr>
        <p:spPr bwMode="auto">
          <a:xfrm>
            <a:off x="76200" y="2948226"/>
            <a:ext cx="8915400" cy="861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US" sz="2200" dirty="0">
                <a:solidFill>
                  <a:schemeClr val="tx2"/>
                </a:solidFill>
              </a:rPr>
              <a:t>The queue operation creates an empty queue. The following shows the format</a:t>
            </a:r>
            <a:r>
              <a:rPr lang="en-US" sz="2800" b="0" dirty="0">
                <a:latin typeface="Times New Roman" pitchFamily="18" charset="0"/>
              </a:rPr>
              <a:t>.</a:t>
            </a:r>
          </a:p>
        </p:txBody>
      </p:sp>
      <p:sp>
        <p:nvSpPr>
          <p:cNvPr id="1514506" name="Text Box 10"/>
          <p:cNvSpPr txBox="1">
            <a:spLocks noChangeArrowheads="1"/>
          </p:cNvSpPr>
          <p:nvPr/>
        </p:nvSpPr>
        <p:spPr bwMode="auto">
          <a:xfrm>
            <a:off x="2177053" y="6391275"/>
            <a:ext cx="266130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/>
            <a:r>
              <a:rPr lang="en-US" sz="2200" dirty="0">
                <a:solidFill>
                  <a:schemeClr val="tx2"/>
                </a:solidFill>
              </a:rPr>
              <a:t>The queue operation</a:t>
            </a:r>
          </a:p>
        </p:txBody>
      </p:sp>
      <p:pic>
        <p:nvPicPr>
          <p:cNvPr id="1514507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63" y="3810000"/>
            <a:ext cx="2468562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14508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38" y="5076825"/>
            <a:ext cx="3446462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2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098" name="Text Box 2"/>
          <p:cNvSpPr txBox="1">
            <a:spLocks noChangeArrowheads="1"/>
          </p:cNvSpPr>
          <p:nvPr/>
        </p:nvSpPr>
        <p:spPr bwMode="auto">
          <a:xfrm>
            <a:off x="2743200" y="259556"/>
            <a:ext cx="570861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</a:rPr>
              <a:t>The </a:t>
            </a:r>
            <a:r>
              <a:rPr lang="en-US" sz="4400" i="1" dirty="0" err="1">
                <a:solidFill>
                  <a:srgbClr val="FF0000"/>
                </a:solidFill>
                <a:latin typeface="+mj-lt"/>
              </a:rPr>
              <a:t>enqueue</a:t>
            </a:r>
            <a:r>
              <a:rPr lang="en-US" sz="4400" dirty="0">
                <a:solidFill>
                  <a:srgbClr val="FF0000"/>
                </a:solidFill>
                <a:latin typeface="+mj-lt"/>
              </a:rPr>
              <a:t> operation</a:t>
            </a:r>
          </a:p>
        </p:txBody>
      </p:sp>
      <p:sp>
        <p:nvSpPr>
          <p:cNvPr id="1668099" name="Rectangle 3"/>
          <p:cNvSpPr>
            <a:spLocks noChangeArrowheads="1"/>
          </p:cNvSpPr>
          <p:nvPr/>
        </p:nvSpPr>
        <p:spPr bwMode="auto">
          <a:xfrm>
            <a:off x="228600" y="1516559"/>
            <a:ext cx="8915400" cy="7694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</a:rPr>
              <a:t>The </a:t>
            </a:r>
            <a:r>
              <a:rPr lang="en-US" sz="2200" b="0" dirty="0" err="1">
                <a:solidFill>
                  <a:schemeClr val="tx2"/>
                </a:solidFill>
              </a:rPr>
              <a:t>enqueue</a:t>
            </a:r>
            <a:r>
              <a:rPr lang="en-US" sz="2200" b="0" dirty="0">
                <a:solidFill>
                  <a:schemeClr val="tx2"/>
                </a:solidFill>
              </a:rPr>
              <a:t> operation inserts an item at the rear of the queue. The following shows the format.</a:t>
            </a:r>
          </a:p>
        </p:txBody>
      </p:sp>
      <p:sp>
        <p:nvSpPr>
          <p:cNvPr id="1668100" name="Text Box 4"/>
          <p:cNvSpPr txBox="1">
            <a:spLocks noChangeArrowheads="1"/>
          </p:cNvSpPr>
          <p:nvPr/>
        </p:nvSpPr>
        <p:spPr bwMode="auto">
          <a:xfrm>
            <a:off x="2470442" y="6503313"/>
            <a:ext cx="295786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 err="1">
                <a:solidFill>
                  <a:schemeClr val="tx2"/>
                </a:solidFill>
              </a:rPr>
              <a:t>enqueue</a:t>
            </a:r>
            <a:r>
              <a:rPr lang="en-US" sz="2200" dirty="0">
                <a:solidFill>
                  <a:schemeClr val="tx2"/>
                </a:solidFill>
              </a:rPr>
              <a:t> operation</a:t>
            </a:r>
          </a:p>
        </p:txBody>
      </p:sp>
      <p:pic>
        <p:nvPicPr>
          <p:cNvPr id="166810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8" y="4613275"/>
            <a:ext cx="3300412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6810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4960938"/>
            <a:ext cx="6664325" cy="166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60"/>
          <p:cNvSpPr>
            <a:spLocks noChangeArrowheads="1"/>
          </p:cNvSpPr>
          <p:nvPr/>
        </p:nvSpPr>
        <p:spPr bwMode="auto">
          <a:xfrm>
            <a:off x="1803400" y="2209800"/>
            <a:ext cx="1066800" cy="1981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2971800" y="2133600"/>
            <a:ext cx="381000" cy="1295400"/>
            <a:chOff x="2784" y="2448"/>
            <a:chExt cx="240" cy="816"/>
          </a:xfrm>
        </p:grpSpPr>
        <p:grpSp>
          <p:nvGrpSpPr>
            <p:cNvPr id="10" name="Group 5"/>
            <p:cNvGrpSpPr>
              <a:grpSpLocks/>
            </p:cNvGrpSpPr>
            <p:nvPr/>
          </p:nvGrpSpPr>
          <p:grpSpPr bwMode="auto">
            <a:xfrm>
              <a:off x="2832" y="2784"/>
              <a:ext cx="144" cy="240"/>
              <a:chOff x="3312" y="3072"/>
              <a:chExt cx="144" cy="240"/>
            </a:xfrm>
          </p:grpSpPr>
          <p:sp>
            <p:nvSpPr>
              <p:cNvPr id="16" name="Rectangle 6"/>
              <p:cNvSpPr>
                <a:spLocks noChangeArrowheads="1"/>
              </p:cNvSpPr>
              <p:nvPr/>
            </p:nvSpPr>
            <p:spPr bwMode="auto">
              <a:xfrm rot="1704760">
                <a:off x="3312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Rectangle 7"/>
              <p:cNvSpPr>
                <a:spLocks noChangeArrowheads="1"/>
              </p:cNvSpPr>
              <p:nvPr/>
            </p:nvSpPr>
            <p:spPr bwMode="auto">
              <a:xfrm rot="19895240" flipH="1">
                <a:off x="3408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2880" y="2688"/>
              <a:ext cx="48" cy="384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2784" y="2448"/>
              <a:ext cx="240" cy="288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" name="Group 10"/>
            <p:cNvGrpSpPr>
              <a:grpSpLocks/>
            </p:cNvGrpSpPr>
            <p:nvPr/>
          </p:nvGrpSpPr>
          <p:grpSpPr bwMode="auto">
            <a:xfrm>
              <a:off x="2832" y="3024"/>
              <a:ext cx="144" cy="240"/>
              <a:chOff x="3312" y="3072"/>
              <a:chExt cx="144" cy="240"/>
            </a:xfrm>
          </p:grpSpPr>
          <p:sp>
            <p:nvSpPr>
              <p:cNvPr id="14" name="Rectangle 11"/>
              <p:cNvSpPr>
                <a:spLocks noChangeArrowheads="1"/>
              </p:cNvSpPr>
              <p:nvPr/>
            </p:nvSpPr>
            <p:spPr bwMode="auto">
              <a:xfrm rot="1704760">
                <a:off x="3312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Rectangle 12"/>
              <p:cNvSpPr>
                <a:spLocks noChangeArrowheads="1"/>
              </p:cNvSpPr>
              <p:nvPr/>
            </p:nvSpPr>
            <p:spPr bwMode="auto">
              <a:xfrm rot="19895240" flipH="1">
                <a:off x="3408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8" name="Group 13"/>
          <p:cNvGrpSpPr>
            <a:grpSpLocks/>
          </p:cNvGrpSpPr>
          <p:nvPr/>
        </p:nvGrpSpPr>
        <p:grpSpPr bwMode="auto">
          <a:xfrm>
            <a:off x="3632200" y="2133600"/>
            <a:ext cx="381000" cy="1295400"/>
            <a:chOff x="2784" y="2448"/>
            <a:chExt cx="240" cy="816"/>
          </a:xfrm>
        </p:grpSpPr>
        <p:grpSp>
          <p:nvGrpSpPr>
            <p:cNvPr id="19" name="Group 14"/>
            <p:cNvGrpSpPr>
              <a:grpSpLocks/>
            </p:cNvGrpSpPr>
            <p:nvPr/>
          </p:nvGrpSpPr>
          <p:grpSpPr bwMode="auto">
            <a:xfrm>
              <a:off x="2832" y="2784"/>
              <a:ext cx="144" cy="240"/>
              <a:chOff x="3312" y="3072"/>
              <a:chExt cx="144" cy="240"/>
            </a:xfrm>
          </p:grpSpPr>
          <p:sp>
            <p:nvSpPr>
              <p:cNvPr id="25" name="Rectangle 15"/>
              <p:cNvSpPr>
                <a:spLocks noChangeArrowheads="1"/>
              </p:cNvSpPr>
              <p:nvPr/>
            </p:nvSpPr>
            <p:spPr bwMode="auto">
              <a:xfrm rot="1704760">
                <a:off x="3312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16"/>
              <p:cNvSpPr>
                <a:spLocks noChangeArrowheads="1"/>
              </p:cNvSpPr>
              <p:nvPr/>
            </p:nvSpPr>
            <p:spPr bwMode="auto">
              <a:xfrm rot="19895240" flipH="1">
                <a:off x="3408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2880" y="2688"/>
              <a:ext cx="48" cy="384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2784" y="2448"/>
              <a:ext cx="240" cy="288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" name="Group 19"/>
            <p:cNvGrpSpPr>
              <a:grpSpLocks/>
            </p:cNvGrpSpPr>
            <p:nvPr/>
          </p:nvGrpSpPr>
          <p:grpSpPr bwMode="auto">
            <a:xfrm>
              <a:off x="2832" y="3024"/>
              <a:ext cx="144" cy="240"/>
              <a:chOff x="3312" y="3072"/>
              <a:chExt cx="144" cy="240"/>
            </a:xfrm>
          </p:grpSpPr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 rot="1704760">
                <a:off x="3312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1"/>
              <p:cNvSpPr>
                <a:spLocks noChangeArrowheads="1"/>
              </p:cNvSpPr>
              <p:nvPr/>
            </p:nvSpPr>
            <p:spPr bwMode="auto">
              <a:xfrm rot="19895240" flipH="1">
                <a:off x="3408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7" name="Group 22"/>
          <p:cNvGrpSpPr>
            <a:grpSpLocks/>
          </p:cNvGrpSpPr>
          <p:nvPr/>
        </p:nvGrpSpPr>
        <p:grpSpPr bwMode="auto">
          <a:xfrm>
            <a:off x="4292600" y="2133600"/>
            <a:ext cx="381000" cy="1295400"/>
            <a:chOff x="2784" y="2448"/>
            <a:chExt cx="240" cy="816"/>
          </a:xfrm>
        </p:grpSpPr>
        <p:grpSp>
          <p:nvGrpSpPr>
            <p:cNvPr id="28" name="Group 23"/>
            <p:cNvGrpSpPr>
              <a:grpSpLocks/>
            </p:cNvGrpSpPr>
            <p:nvPr/>
          </p:nvGrpSpPr>
          <p:grpSpPr bwMode="auto">
            <a:xfrm>
              <a:off x="2832" y="2784"/>
              <a:ext cx="144" cy="240"/>
              <a:chOff x="3312" y="3072"/>
              <a:chExt cx="144" cy="240"/>
            </a:xfrm>
          </p:grpSpPr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 rot="1704760">
                <a:off x="3312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Rectangle 25"/>
              <p:cNvSpPr>
                <a:spLocks noChangeArrowheads="1"/>
              </p:cNvSpPr>
              <p:nvPr/>
            </p:nvSpPr>
            <p:spPr bwMode="auto">
              <a:xfrm rot="19895240" flipH="1">
                <a:off x="3408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880" y="2688"/>
              <a:ext cx="48" cy="384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27"/>
            <p:cNvSpPr>
              <a:spLocks noChangeArrowheads="1"/>
            </p:cNvSpPr>
            <p:nvPr/>
          </p:nvSpPr>
          <p:spPr bwMode="auto">
            <a:xfrm>
              <a:off x="2784" y="2448"/>
              <a:ext cx="240" cy="288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1" name="Group 28"/>
            <p:cNvGrpSpPr>
              <a:grpSpLocks/>
            </p:cNvGrpSpPr>
            <p:nvPr/>
          </p:nvGrpSpPr>
          <p:grpSpPr bwMode="auto">
            <a:xfrm>
              <a:off x="2832" y="3024"/>
              <a:ext cx="144" cy="240"/>
              <a:chOff x="3312" y="3072"/>
              <a:chExt cx="144" cy="240"/>
            </a:xfrm>
          </p:grpSpPr>
          <p:sp>
            <p:nvSpPr>
              <p:cNvPr id="32" name="Rectangle 29"/>
              <p:cNvSpPr>
                <a:spLocks noChangeArrowheads="1"/>
              </p:cNvSpPr>
              <p:nvPr/>
            </p:nvSpPr>
            <p:spPr bwMode="auto">
              <a:xfrm rot="1704760">
                <a:off x="3312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Rectangle 30"/>
              <p:cNvSpPr>
                <a:spLocks noChangeArrowheads="1"/>
              </p:cNvSpPr>
              <p:nvPr/>
            </p:nvSpPr>
            <p:spPr bwMode="auto">
              <a:xfrm rot="19895240" flipH="1">
                <a:off x="3408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6" name="Group 31"/>
          <p:cNvGrpSpPr>
            <a:grpSpLocks/>
          </p:cNvGrpSpPr>
          <p:nvPr/>
        </p:nvGrpSpPr>
        <p:grpSpPr bwMode="auto">
          <a:xfrm>
            <a:off x="4953000" y="2133600"/>
            <a:ext cx="381000" cy="1295400"/>
            <a:chOff x="2784" y="2448"/>
            <a:chExt cx="240" cy="816"/>
          </a:xfrm>
        </p:grpSpPr>
        <p:grpSp>
          <p:nvGrpSpPr>
            <p:cNvPr id="37" name="Group 32"/>
            <p:cNvGrpSpPr>
              <a:grpSpLocks/>
            </p:cNvGrpSpPr>
            <p:nvPr/>
          </p:nvGrpSpPr>
          <p:grpSpPr bwMode="auto">
            <a:xfrm>
              <a:off x="2832" y="2784"/>
              <a:ext cx="144" cy="240"/>
              <a:chOff x="3312" y="3072"/>
              <a:chExt cx="144" cy="240"/>
            </a:xfrm>
          </p:grpSpPr>
          <p:sp>
            <p:nvSpPr>
              <p:cNvPr id="43" name="Rectangle 33"/>
              <p:cNvSpPr>
                <a:spLocks noChangeArrowheads="1"/>
              </p:cNvSpPr>
              <p:nvPr/>
            </p:nvSpPr>
            <p:spPr bwMode="auto">
              <a:xfrm rot="1704760">
                <a:off x="3312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Rectangle 34"/>
              <p:cNvSpPr>
                <a:spLocks noChangeArrowheads="1"/>
              </p:cNvSpPr>
              <p:nvPr/>
            </p:nvSpPr>
            <p:spPr bwMode="auto">
              <a:xfrm rot="19895240" flipH="1">
                <a:off x="3408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880" y="2688"/>
              <a:ext cx="48" cy="384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36"/>
            <p:cNvSpPr>
              <a:spLocks noChangeArrowheads="1"/>
            </p:cNvSpPr>
            <p:nvPr/>
          </p:nvSpPr>
          <p:spPr bwMode="auto">
            <a:xfrm>
              <a:off x="2784" y="2448"/>
              <a:ext cx="240" cy="288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0" name="Group 37"/>
            <p:cNvGrpSpPr>
              <a:grpSpLocks/>
            </p:cNvGrpSpPr>
            <p:nvPr/>
          </p:nvGrpSpPr>
          <p:grpSpPr bwMode="auto">
            <a:xfrm>
              <a:off x="2832" y="3024"/>
              <a:ext cx="144" cy="240"/>
              <a:chOff x="3312" y="3072"/>
              <a:chExt cx="144" cy="240"/>
            </a:xfrm>
          </p:grpSpPr>
          <p:sp>
            <p:nvSpPr>
              <p:cNvPr id="41" name="Rectangle 38"/>
              <p:cNvSpPr>
                <a:spLocks noChangeArrowheads="1"/>
              </p:cNvSpPr>
              <p:nvPr/>
            </p:nvSpPr>
            <p:spPr bwMode="auto">
              <a:xfrm rot="1704760">
                <a:off x="3312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Rectangle 39"/>
              <p:cNvSpPr>
                <a:spLocks noChangeArrowheads="1"/>
              </p:cNvSpPr>
              <p:nvPr/>
            </p:nvSpPr>
            <p:spPr bwMode="auto">
              <a:xfrm rot="19895240" flipH="1">
                <a:off x="3408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5" name="Group 40"/>
          <p:cNvGrpSpPr>
            <a:grpSpLocks/>
          </p:cNvGrpSpPr>
          <p:nvPr/>
        </p:nvGrpSpPr>
        <p:grpSpPr bwMode="auto">
          <a:xfrm>
            <a:off x="8128000" y="2133600"/>
            <a:ext cx="457200" cy="1295400"/>
            <a:chOff x="5136" y="2304"/>
            <a:chExt cx="288" cy="816"/>
          </a:xfrm>
        </p:grpSpPr>
        <p:grpSp>
          <p:nvGrpSpPr>
            <p:cNvPr id="46" name="Group 41"/>
            <p:cNvGrpSpPr>
              <a:grpSpLocks/>
            </p:cNvGrpSpPr>
            <p:nvPr/>
          </p:nvGrpSpPr>
          <p:grpSpPr bwMode="auto">
            <a:xfrm>
              <a:off x="5160" y="2304"/>
              <a:ext cx="240" cy="816"/>
              <a:chOff x="2784" y="2448"/>
              <a:chExt cx="240" cy="816"/>
            </a:xfrm>
          </p:grpSpPr>
          <p:grpSp>
            <p:nvGrpSpPr>
              <p:cNvPr id="48" name="Group 42"/>
              <p:cNvGrpSpPr>
                <a:grpSpLocks/>
              </p:cNvGrpSpPr>
              <p:nvPr/>
            </p:nvGrpSpPr>
            <p:grpSpPr bwMode="auto">
              <a:xfrm>
                <a:off x="2832" y="2784"/>
                <a:ext cx="144" cy="240"/>
                <a:chOff x="3312" y="3072"/>
                <a:chExt cx="144" cy="240"/>
              </a:xfrm>
            </p:grpSpPr>
            <p:sp>
              <p:nvSpPr>
                <p:cNvPr id="54" name="Rectangle 43"/>
                <p:cNvSpPr>
                  <a:spLocks noChangeArrowheads="1"/>
                </p:cNvSpPr>
                <p:nvPr/>
              </p:nvSpPr>
              <p:spPr bwMode="auto">
                <a:xfrm rot="1704760">
                  <a:off x="3312" y="3072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Rectangle 44"/>
                <p:cNvSpPr>
                  <a:spLocks noChangeArrowheads="1"/>
                </p:cNvSpPr>
                <p:nvPr/>
              </p:nvSpPr>
              <p:spPr bwMode="auto">
                <a:xfrm rot="19895240" flipH="1">
                  <a:off x="3408" y="3072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9" name="Rectangle 45"/>
              <p:cNvSpPr>
                <a:spLocks noChangeArrowheads="1"/>
              </p:cNvSpPr>
              <p:nvPr/>
            </p:nvSpPr>
            <p:spPr bwMode="auto">
              <a:xfrm>
                <a:off x="2880" y="2688"/>
                <a:ext cx="48" cy="38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Oval 46"/>
              <p:cNvSpPr>
                <a:spLocks noChangeArrowheads="1"/>
              </p:cNvSpPr>
              <p:nvPr/>
            </p:nvSpPr>
            <p:spPr bwMode="auto">
              <a:xfrm>
                <a:off x="2784" y="2448"/>
                <a:ext cx="240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1" name="Group 47"/>
              <p:cNvGrpSpPr>
                <a:grpSpLocks/>
              </p:cNvGrpSpPr>
              <p:nvPr/>
            </p:nvGrpSpPr>
            <p:grpSpPr bwMode="auto">
              <a:xfrm>
                <a:off x="2832" y="3024"/>
                <a:ext cx="144" cy="240"/>
                <a:chOff x="3312" y="3072"/>
                <a:chExt cx="144" cy="240"/>
              </a:xfrm>
            </p:grpSpPr>
            <p:sp>
              <p:nvSpPr>
                <p:cNvPr id="52" name="Rectangle 48"/>
                <p:cNvSpPr>
                  <a:spLocks noChangeArrowheads="1"/>
                </p:cNvSpPr>
                <p:nvPr/>
              </p:nvSpPr>
              <p:spPr bwMode="auto">
                <a:xfrm rot="1704760">
                  <a:off x="3312" y="3072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Rectangle 49"/>
                <p:cNvSpPr>
                  <a:spLocks noChangeArrowheads="1"/>
                </p:cNvSpPr>
                <p:nvPr/>
              </p:nvSpPr>
              <p:spPr bwMode="auto">
                <a:xfrm rot="19895240" flipH="1">
                  <a:off x="3408" y="3072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7" name="Rectangle 50"/>
            <p:cNvSpPr>
              <a:spLocks noChangeArrowheads="1"/>
            </p:cNvSpPr>
            <p:nvPr/>
          </p:nvSpPr>
          <p:spPr bwMode="auto">
            <a:xfrm>
              <a:off x="5136" y="230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60" tIns="44280" rIns="90360" bIns="44280"/>
            <a:lstStyle/>
            <a:p>
              <a:pPr defTabSz="457200">
                <a:lnSpc>
                  <a:spcPct val="95000"/>
                </a:lnSpc>
                <a:spcBef>
                  <a:spcPts val="700"/>
                </a:spcBef>
                <a:buClr>
                  <a:srgbClr val="00CECE"/>
                </a:buClr>
                <a:buSzPct val="75000"/>
                <a:buFont typeface="Monotype Sorts" charset="2"/>
                <a:buNone/>
                <a:tabLst>
                  <a:tab pos="569913" algn="l"/>
                  <a:tab pos="1484313" algn="l"/>
                  <a:tab pos="2398713" algn="l"/>
                  <a:tab pos="3313113" algn="l"/>
                  <a:tab pos="4227513" algn="l"/>
                  <a:tab pos="5141913" algn="l"/>
                  <a:tab pos="6056313" algn="l"/>
                  <a:tab pos="6970713" algn="l"/>
                  <a:tab pos="7885113" algn="l"/>
                  <a:tab pos="8799513" algn="l"/>
                  <a:tab pos="9713913" algn="l"/>
                </a:tabLst>
              </a:pPr>
              <a:r>
                <a:rPr lang="en-GB" sz="1200" b="1" i="1">
                  <a:solidFill>
                    <a:schemeClr val="tx1"/>
                  </a:solidFill>
                </a:rPr>
                <a:t>$</a:t>
              </a:r>
              <a:r>
                <a:rPr lang="en-GB" sz="1200" b="1" i="1">
                  <a:solidFill>
                    <a:srgbClr val="00FF00"/>
                  </a:solidFill>
                </a:rPr>
                <a:t> </a:t>
              </a:r>
              <a:r>
                <a:rPr lang="en-GB" sz="1200" b="1" i="1">
                  <a:solidFill>
                    <a:schemeClr val="tx1"/>
                  </a:solidFill>
                </a:rPr>
                <a:t> $ </a:t>
              </a:r>
            </a:p>
          </p:txBody>
        </p:sp>
      </p:grpSp>
      <p:grpSp>
        <p:nvGrpSpPr>
          <p:cNvPr id="56" name="Group 51"/>
          <p:cNvGrpSpPr>
            <a:grpSpLocks/>
          </p:cNvGrpSpPr>
          <p:nvPr/>
        </p:nvGrpSpPr>
        <p:grpSpPr bwMode="auto">
          <a:xfrm>
            <a:off x="2146300" y="2362200"/>
            <a:ext cx="381000" cy="1295400"/>
            <a:chOff x="2784" y="2448"/>
            <a:chExt cx="240" cy="816"/>
          </a:xfrm>
        </p:grpSpPr>
        <p:grpSp>
          <p:nvGrpSpPr>
            <p:cNvPr id="57" name="Group 52"/>
            <p:cNvGrpSpPr>
              <a:grpSpLocks/>
            </p:cNvGrpSpPr>
            <p:nvPr/>
          </p:nvGrpSpPr>
          <p:grpSpPr bwMode="auto">
            <a:xfrm>
              <a:off x="2832" y="2784"/>
              <a:ext cx="144" cy="240"/>
              <a:chOff x="3312" y="3072"/>
              <a:chExt cx="144" cy="240"/>
            </a:xfrm>
          </p:grpSpPr>
          <p:sp>
            <p:nvSpPr>
              <p:cNvPr id="63" name="Rectangle 53"/>
              <p:cNvSpPr>
                <a:spLocks noChangeArrowheads="1"/>
              </p:cNvSpPr>
              <p:nvPr/>
            </p:nvSpPr>
            <p:spPr bwMode="auto">
              <a:xfrm rot="1704760">
                <a:off x="3312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Rectangle 54"/>
              <p:cNvSpPr>
                <a:spLocks noChangeArrowheads="1"/>
              </p:cNvSpPr>
              <p:nvPr/>
            </p:nvSpPr>
            <p:spPr bwMode="auto">
              <a:xfrm rot="19895240" flipH="1">
                <a:off x="3408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2880" y="2688"/>
              <a:ext cx="48" cy="384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>
              <a:off x="2784" y="2448"/>
              <a:ext cx="240" cy="288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" name="Group 57"/>
            <p:cNvGrpSpPr>
              <a:grpSpLocks/>
            </p:cNvGrpSpPr>
            <p:nvPr/>
          </p:nvGrpSpPr>
          <p:grpSpPr bwMode="auto">
            <a:xfrm>
              <a:off x="2832" y="3024"/>
              <a:ext cx="144" cy="240"/>
              <a:chOff x="3312" y="3072"/>
              <a:chExt cx="144" cy="240"/>
            </a:xfrm>
          </p:grpSpPr>
          <p:sp>
            <p:nvSpPr>
              <p:cNvPr id="61" name="Rectangle 58"/>
              <p:cNvSpPr>
                <a:spLocks noChangeArrowheads="1"/>
              </p:cNvSpPr>
              <p:nvPr/>
            </p:nvSpPr>
            <p:spPr bwMode="auto">
              <a:xfrm rot="1704760">
                <a:off x="3312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Rectangle 59"/>
              <p:cNvSpPr>
                <a:spLocks noChangeArrowheads="1"/>
              </p:cNvSpPr>
              <p:nvPr/>
            </p:nvSpPr>
            <p:spPr bwMode="auto">
              <a:xfrm rot="19895240" flipH="1">
                <a:off x="3408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5" name="Line 65"/>
          <p:cNvSpPr>
            <a:spLocks noChangeShapeType="1"/>
          </p:cNvSpPr>
          <p:nvPr/>
        </p:nvSpPr>
        <p:spPr bwMode="auto">
          <a:xfrm flipV="1">
            <a:off x="355600" y="3352800"/>
            <a:ext cx="152400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AutoShape 66"/>
          <p:cNvSpPr>
            <a:spLocks noChangeArrowheads="1"/>
          </p:cNvSpPr>
          <p:nvPr/>
        </p:nvSpPr>
        <p:spPr bwMode="auto">
          <a:xfrm>
            <a:off x="4851400" y="3505200"/>
            <a:ext cx="955675" cy="498475"/>
          </a:xfrm>
          <a:prstGeom prst="roundRect">
            <a:avLst>
              <a:gd name="adj" fmla="val 306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360" tIns="44280" rIns="90360" bIns="44280">
            <a:spAutoFit/>
          </a:bodyPr>
          <a:lstStyle/>
          <a:p>
            <a:pPr>
              <a:lnSpc>
                <a:spcPct val="95000"/>
              </a:lnSpc>
              <a:buClr>
                <a:srgbClr val="E0E0E0"/>
              </a:buClr>
              <a:buSzPct val="100000"/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>
                <a:solidFill>
                  <a:schemeClr val="folHlink"/>
                </a:solidFill>
              </a:rPr>
              <a:t>Front</a:t>
            </a:r>
          </a:p>
        </p:txBody>
      </p:sp>
      <p:sp>
        <p:nvSpPr>
          <p:cNvPr id="67" name="AutoShape 67"/>
          <p:cNvSpPr>
            <a:spLocks noChangeArrowheads="1"/>
          </p:cNvSpPr>
          <p:nvPr/>
        </p:nvSpPr>
        <p:spPr bwMode="auto">
          <a:xfrm>
            <a:off x="1143000" y="3810000"/>
            <a:ext cx="854075" cy="498475"/>
          </a:xfrm>
          <a:prstGeom prst="roundRect">
            <a:avLst>
              <a:gd name="adj" fmla="val 306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360" tIns="44280" rIns="90360" bIns="44280">
            <a:spAutoFit/>
          </a:bodyPr>
          <a:lstStyle/>
          <a:p>
            <a:pPr>
              <a:lnSpc>
                <a:spcPct val="95000"/>
              </a:lnSpc>
              <a:buClr>
                <a:srgbClr val="E0E0E0"/>
              </a:buClr>
              <a:buSzPct val="100000"/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dirty="0">
                <a:solidFill>
                  <a:schemeClr val="folHlink"/>
                </a:solidFill>
              </a:rPr>
              <a:t>Rear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9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146" name="Text Box 2"/>
          <p:cNvSpPr txBox="1">
            <a:spLocks noChangeArrowheads="1"/>
          </p:cNvSpPr>
          <p:nvPr/>
        </p:nvSpPr>
        <p:spPr bwMode="auto">
          <a:xfrm>
            <a:off x="1905000" y="381000"/>
            <a:ext cx="565250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</a:rPr>
              <a:t>The </a:t>
            </a:r>
            <a:r>
              <a:rPr lang="en-US" sz="4400" i="1" dirty="0" err="1">
                <a:solidFill>
                  <a:srgbClr val="FF0000"/>
                </a:solidFill>
                <a:latin typeface="+mj-lt"/>
              </a:rPr>
              <a:t>dequeue</a:t>
            </a:r>
            <a:r>
              <a:rPr lang="en-US" sz="4400" dirty="0">
                <a:solidFill>
                  <a:srgbClr val="FF0000"/>
                </a:solidFill>
                <a:latin typeface="+mj-lt"/>
              </a:rPr>
              <a:t> operation</a:t>
            </a:r>
          </a:p>
        </p:txBody>
      </p:sp>
      <p:sp>
        <p:nvSpPr>
          <p:cNvPr id="1670147" name="Rectangle 3"/>
          <p:cNvSpPr>
            <a:spLocks noChangeArrowheads="1"/>
          </p:cNvSpPr>
          <p:nvPr/>
        </p:nvSpPr>
        <p:spPr bwMode="auto">
          <a:xfrm>
            <a:off x="76200" y="1592759"/>
            <a:ext cx="8915400" cy="7694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US" sz="2200" b="0" dirty="0">
                <a:solidFill>
                  <a:schemeClr val="tx2"/>
                </a:solidFill>
              </a:rPr>
              <a:t>The </a:t>
            </a:r>
            <a:r>
              <a:rPr lang="en-US" sz="2200" b="0" dirty="0" err="1">
                <a:solidFill>
                  <a:schemeClr val="tx2"/>
                </a:solidFill>
              </a:rPr>
              <a:t>dequeue</a:t>
            </a:r>
            <a:r>
              <a:rPr lang="en-US" sz="2200" b="0" dirty="0">
                <a:solidFill>
                  <a:schemeClr val="tx2"/>
                </a:solidFill>
              </a:rPr>
              <a:t> operation deletes the item at the front of the queue. The following shows the format.</a:t>
            </a:r>
          </a:p>
        </p:txBody>
      </p:sp>
      <p:sp>
        <p:nvSpPr>
          <p:cNvPr id="1670148" name="Text Box 4"/>
          <p:cNvSpPr txBox="1">
            <a:spLocks noChangeArrowheads="1"/>
          </p:cNvSpPr>
          <p:nvPr/>
        </p:nvSpPr>
        <p:spPr bwMode="auto">
          <a:xfrm>
            <a:off x="2205933" y="6503313"/>
            <a:ext cx="296106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/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 err="1">
                <a:solidFill>
                  <a:schemeClr val="tx2"/>
                </a:solidFill>
              </a:rPr>
              <a:t>dequeue</a:t>
            </a:r>
            <a:r>
              <a:rPr lang="en-US" sz="2200" dirty="0">
                <a:solidFill>
                  <a:schemeClr val="tx2"/>
                </a:solidFill>
              </a:rPr>
              <a:t> operation</a:t>
            </a:r>
          </a:p>
        </p:txBody>
      </p:sp>
      <p:pic>
        <p:nvPicPr>
          <p:cNvPr id="167015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583" y="4427538"/>
            <a:ext cx="3217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7015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6" y="4876800"/>
            <a:ext cx="6599237" cy="176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3"/>
          <p:cNvSpPr>
            <a:spLocks noChangeArrowheads="1"/>
          </p:cNvSpPr>
          <p:nvPr/>
        </p:nvSpPr>
        <p:spPr bwMode="auto">
          <a:xfrm>
            <a:off x="4648200" y="2133600"/>
            <a:ext cx="1066800" cy="1981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2921000" y="2438400"/>
            <a:ext cx="381000" cy="1295400"/>
            <a:chOff x="2784" y="2448"/>
            <a:chExt cx="240" cy="816"/>
          </a:xfrm>
        </p:grpSpPr>
        <p:grpSp>
          <p:nvGrpSpPr>
            <p:cNvPr id="9" name="Group 6"/>
            <p:cNvGrpSpPr>
              <a:grpSpLocks/>
            </p:cNvGrpSpPr>
            <p:nvPr/>
          </p:nvGrpSpPr>
          <p:grpSpPr bwMode="auto">
            <a:xfrm>
              <a:off x="2832" y="2784"/>
              <a:ext cx="144" cy="240"/>
              <a:chOff x="3312" y="3072"/>
              <a:chExt cx="144" cy="240"/>
            </a:xfrm>
          </p:grpSpPr>
          <p:sp>
            <p:nvSpPr>
              <p:cNvPr id="15" name="Rectangle 7"/>
              <p:cNvSpPr>
                <a:spLocks noChangeArrowheads="1"/>
              </p:cNvSpPr>
              <p:nvPr/>
            </p:nvSpPr>
            <p:spPr bwMode="auto">
              <a:xfrm rot="1704760">
                <a:off x="3312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Rectangle 8"/>
              <p:cNvSpPr>
                <a:spLocks noChangeArrowheads="1"/>
              </p:cNvSpPr>
              <p:nvPr/>
            </p:nvSpPr>
            <p:spPr bwMode="auto">
              <a:xfrm rot="19895240" flipH="1">
                <a:off x="3408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880" y="2688"/>
              <a:ext cx="48" cy="384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2784" y="2448"/>
              <a:ext cx="240" cy="288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" name="Group 11"/>
            <p:cNvGrpSpPr>
              <a:grpSpLocks/>
            </p:cNvGrpSpPr>
            <p:nvPr/>
          </p:nvGrpSpPr>
          <p:grpSpPr bwMode="auto">
            <a:xfrm>
              <a:off x="2832" y="3024"/>
              <a:ext cx="144" cy="240"/>
              <a:chOff x="3312" y="3072"/>
              <a:chExt cx="144" cy="240"/>
            </a:xfrm>
          </p:grpSpPr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 rot="1704760">
                <a:off x="3312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 rot="19895240" flipH="1">
                <a:off x="3408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3581400" y="2438400"/>
            <a:ext cx="381000" cy="1295400"/>
            <a:chOff x="2784" y="2448"/>
            <a:chExt cx="240" cy="816"/>
          </a:xfrm>
        </p:grpSpPr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2832" y="2784"/>
              <a:ext cx="144" cy="240"/>
              <a:chOff x="3312" y="3072"/>
              <a:chExt cx="144" cy="240"/>
            </a:xfrm>
          </p:grpSpPr>
          <p:sp>
            <p:nvSpPr>
              <p:cNvPr id="24" name="Rectangle 16"/>
              <p:cNvSpPr>
                <a:spLocks noChangeArrowheads="1"/>
              </p:cNvSpPr>
              <p:nvPr/>
            </p:nvSpPr>
            <p:spPr bwMode="auto">
              <a:xfrm rot="1704760">
                <a:off x="3312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17"/>
              <p:cNvSpPr>
                <a:spLocks noChangeArrowheads="1"/>
              </p:cNvSpPr>
              <p:nvPr/>
            </p:nvSpPr>
            <p:spPr bwMode="auto">
              <a:xfrm rot="19895240" flipH="1">
                <a:off x="3408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880" y="2688"/>
              <a:ext cx="48" cy="384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2784" y="2448"/>
              <a:ext cx="240" cy="288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" name="Group 20"/>
            <p:cNvGrpSpPr>
              <a:grpSpLocks/>
            </p:cNvGrpSpPr>
            <p:nvPr/>
          </p:nvGrpSpPr>
          <p:grpSpPr bwMode="auto">
            <a:xfrm>
              <a:off x="2832" y="3024"/>
              <a:ext cx="144" cy="240"/>
              <a:chOff x="3312" y="3072"/>
              <a:chExt cx="144" cy="240"/>
            </a:xfrm>
          </p:grpSpPr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 rot="1704760">
                <a:off x="3312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 rot="19895240" flipH="1">
                <a:off x="3408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" name="Group 23"/>
          <p:cNvGrpSpPr>
            <a:grpSpLocks/>
          </p:cNvGrpSpPr>
          <p:nvPr/>
        </p:nvGrpSpPr>
        <p:grpSpPr bwMode="auto">
          <a:xfrm>
            <a:off x="4241800" y="2438400"/>
            <a:ext cx="381000" cy="1295400"/>
            <a:chOff x="2784" y="2448"/>
            <a:chExt cx="240" cy="816"/>
          </a:xfrm>
        </p:grpSpPr>
        <p:grpSp>
          <p:nvGrpSpPr>
            <p:cNvPr id="27" name="Group 24"/>
            <p:cNvGrpSpPr>
              <a:grpSpLocks/>
            </p:cNvGrpSpPr>
            <p:nvPr/>
          </p:nvGrpSpPr>
          <p:grpSpPr bwMode="auto">
            <a:xfrm>
              <a:off x="2832" y="2784"/>
              <a:ext cx="144" cy="240"/>
              <a:chOff x="3312" y="3072"/>
              <a:chExt cx="144" cy="240"/>
            </a:xfrm>
          </p:grpSpPr>
          <p:sp>
            <p:nvSpPr>
              <p:cNvPr id="33" name="Rectangle 25"/>
              <p:cNvSpPr>
                <a:spLocks noChangeArrowheads="1"/>
              </p:cNvSpPr>
              <p:nvPr/>
            </p:nvSpPr>
            <p:spPr bwMode="auto">
              <a:xfrm rot="1704760">
                <a:off x="3312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Rectangle 26"/>
              <p:cNvSpPr>
                <a:spLocks noChangeArrowheads="1"/>
              </p:cNvSpPr>
              <p:nvPr/>
            </p:nvSpPr>
            <p:spPr bwMode="auto">
              <a:xfrm rot="19895240" flipH="1">
                <a:off x="3408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880" y="2688"/>
              <a:ext cx="48" cy="384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2784" y="2448"/>
              <a:ext cx="240" cy="288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0" name="Group 29"/>
            <p:cNvGrpSpPr>
              <a:grpSpLocks/>
            </p:cNvGrpSpPr>
            <p:nvPr/>
          </p:nvGrpSpPr>
          <p:grpSpPr bwMode="auto">
            <a:xfrm>
              <a:off x="2832" y="3024"/>
              <a:ext cx="144" cy="240"/>
              <a:chOff x="3312" y="3072"/>
              <a:chExt cx="144" cy="240"/>
            </a:xfrm>
          </p:grpSpPr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 rot="1704760">
                <a:off x="3312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 rot="19895240" flipH="1">
                <a:off x="3408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5" name="Group 32"/>
          <p:cNvGrpSpPr>
            <a:grpSpLocks/>
          </p:cNvGrpSpPr>
          <p:nvPr/>
        </p:nvGrpSpPr>
        <p:grpSpPr bwMode="auto">
          <a:xfrm>
            <a:off x="4902200" y="2438400"/>
            <a:ext cx="381000" cy="1295400"/>
            <a:chOff x="2784" y="2448"/>
            <a:chExt cx="240" cy="816"/>
          </a:xfrm>
        </p:grpSpPr>
        <p:grpSp>
          <p:nvGrpSpPr>
            <p:cNvPr id="36" name="Group 33"/>
            <p:cNvGrpSpPr>
              <a:grpSpLocks/>
            </p:cNvGrpSpPr>
            <p:nvPr/>
          </p:nvGrpSpPr>
          <p:grpSpPr bwMode="auto">
            <a:xfrm>
              <a:off x="2832" y="2784"/>
              <a:ext cx="144" cy="240"/>
              <a:chOff x="3312" y="3072"/>
              <a:chExt cx="144" cy="240"/>
            </a:xfrm>
          </p:grpSpPr>
          <p:sp>
            <p:nvSpPr>
              <p:cNvPr id="42" name="Rectangle 34"/>
              <p:cNvSpPr>
                <a:spLocks noChangeArrowheads="1"/>
              </p:cNvSpPr>
              <p:nvPr/>
            </p:nvSpPr>
            <p:spPr bwMode="auto">
              <a:xfrm rot="1704760">
                <a:off x="3312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Rectangle 35"/>
              <p:cNvSpPr>
                <a:spLocks noChangeArrowheads="1"/>
              </p:cNvSpPr>
              <p:nvPr/>
            </p:nvSpPr>
            <p:spPr bwMode="auto">
              <a:xfrm rot="19895240" flipH="1">
                <a:off x="3408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2880" y="2688"/>
              <a:ext cx="48" cy="384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2784" y="2448"/>
              <a:ext cx="240" cy="288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" name="Group 38"/>
            <p:cNvGrpSpPr>
              <a:grpSpLocks/>
            </p:cNvGrpSpPr>
            <p:nvPr/>
          </p:nvGrpSpPr>
          <p:grpSpPr bwMode="auto">
            <a:xfrm>
              <a:off x="2832" y="3024"/>
              <a:ext cx="144" cy="240"/>
              <a:chOff x="3312" y="3072"/>
              <a:chExt cx="144" cy="240"/>
            </a:xfrm>
          </p:grpSpPr>
          <p:sp>
            <p:nvSpPr>
              <p:cNvPr id="40" name="Rectangle 39"/>
              <p:cNvSpPr>
                <a:spLocks noChangeArrowheads="1"/>
              </p:cNvSpPr>
              <p:nvPr/>
            </p:nvSpPr>
            <p:spPr bwMode="auto">
              <a:xfrm rot="1704760">
                <a:off x="3312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Rectangle 40"/>
              <p:cNvSpPr>
                <a:spLocks noChangeArrowheads="1"/>
              </p:cNvSpPr>
              <p:nvPr/>
            </p:nvSpPr>
            <p:spPr bwMode="auto">
              <a:xfrm rot="19895240" flipH="1">
                <a:off x="3408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4" name="Group 41"/>
          <p:cNvGrpSpPr>
            <a:grpSpLocks/>
          </p:cNvGrpSpPr>
          <p:nvPr/>
        </p:nvGrpSpPr>
        <p:grpSpPr bwMode="auto">
          <a:xfrm>
            <a:off x="8077200" y="2133600"/>
            <a:ext cx="457200" cy="1295400"/>
            <a:chOff x="5136" y="2304"/>
            <a:chExt cx="288" cy="816"/>
          </a:xfrm>
        </p:grpSpPr>
        <p:grpSp>
          <p:nvGrpSpPr>
            <p:cNvPr id="45" name="Group 42"/>
            <p:cNvGrpSpPr>
              <a:grpSpLocks/>
            </p:cNvGrpSpPr>
            <p:nvPr/>
          </p:nvGrpSpPr>
          <p:grpSpPr bwMode="auto">
            <a:xfrm>
              <a:off x="5160" y="2304"/>
              <a:ext cx="240" cy="816"/>
              <a:chOff x="2784" y="2448"/>
              <a:chExt cx="240" cy="816"/>
            </a:xfrm>
          </p:grpSpPr>
          <p:grpSp>
            <p:nvGrpSpPr>
              <p:cNvPr id="47" name="Group 43"/>
              <p:cNvGrpSpPr>
                <a:grpSpLocks/>
              </p:cNvGrpSpPr>
              <p:nvPr/>
            </p:nvGrpSpPr>
            <p:grpSpPr bwMode="auto">
              <a:xfrm>
                <a:off x="2832" y="2784"/>
                <a:ext cx="144" cy="240"/>
                <a:chOff x="3312" y="3072"/>
                <a:chExt cx="144" cy="240"/>
              </a:xfrm>
            </p:grpSpPr>
            <p:sp>
              <p:nvSpPr>
                <p:cNvPr id="53" name="Rectangle 44"/>
                <p:cNvSpPr>
                  <a:spLocks noChangeArrowheads="1"/>
                </p:cNvSpPr>
                <p:nvPr/>
              </p:nvSpPr>
              <p:spPr bwMode="auto">
                <a:xfrm rot="1704760">
                  <a:off x="3312" y="3072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Rectangle 45"/>
                <p:cNvSpPr>
                  <a:spLocks noChangeArrowheads="1"/>
                </p:cNvSpPr>
                <p:nvPr/>
              </p:nvSpPr>
              <p:spPr bwMode="auto">
                <a:xfrm rot="19895240" flipH="1">
                  <a:off x="3408" y="3072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" name="Rectangle 46"/>
              <p:cNvSpPr>
                <a:spLocks noChangeArrowheads="1"/>
              </p:cNvSpPr>
              <p:nvPr/>
            </p:nvSpPr>
            <p:spPr bwMode="auto">
              <a:xfrm>
                <a:off x="2880" y="2688"/>
                <a:ext cx="48" cy="38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Oval 47"/>
              <p:cNvSpPr>
                <a:spLocks noChangeArrowheads="1"/>
              </p:cNvSpPr>
              <p:nvPr/>
            </p:nvSpPr>
            <p:spPr bwMode="auto">
              <a:xfrm>
                <a:off x="2784" y="2448"/>
                <a:ext cx="240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0" name="Group 48"/>
              <p:cNvGrpSpPr>
                <a:grpSpLocks/>
              </p:cNvGrpSpPr>
              <p:nvPr/>
            </p:nvGrpSpPr>
            <p:grpSpPr bwMode="auto">
              <a:xfrm>
                <a:off x="2832" y="3024"/>
                <a:ext cx="144" cy="240"/>
                <a:chOff x="3312" y="3072"/>
                <a:chExt cx="144" cy="240"/>
              </a:xfrm>
            </p:grpSpPr>
            <p:sp>
              <p:nvSpPr>
                <p:cNvPr id="51" name="Rectangle 49"/>
                <p:cNvSpPr>
                  <a:spLocks noChangeArrowheads="1"/>
                </p:cNvSpPr>
                <p:nvPr/>
              </p:nvSpPr>
              <p:spPr bwMode="auto">
                <a:xfrm rot="1704760">
                  <a:off x="3312" y="3072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Rectangle 50"/>
                <p:cNvSpPr>
                  <a:spLocks noChangeArrowheads="1"/>
                </p:cNvSpPr>
                <p:nvPr/>
              </p:nvSpPr>
              <p:spPr bwMode="auto">
                <a:xfrm rot="19895240" flipH="1">
                  <a:off x="3408" y="3072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Rectangle 51"/>
            <p:cNvSpPr>
              <a:spLocks noChangeArrowheads="1"/>
            </p:cNvSpPr>
            <p:nvPr/>
          </p:nvSpPr>
          <p:spPr bwMode="auto">
            <a:xfrm>
              <a:off x="5136" y="230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360" tIns="44280" rIns="90360" bIns="44280"/>
            <a:lstStyle/>
            <a:p>
              <a:pPr defTabSz="457200">
                <a:lnSpc>
                  <a:spcPct val="95000"/>
                </a:lnSpc>
                <a:spcBef>
                  <a:spcPts val="700"/>
                </a:spcBef>
                <a:buClr>
                  <a:srgbClr val="00CECE"/>
                </a:buClr>
                <a:buSzPct val="75000"/>
                <a:buFont typeface="Monotype Sorts" charset="2"/>
                <a:buNone/>
                <a:tabLst>
                  <a:tab pos="569913" algn="l"/>
                  <a:tab pos="1484313" algn="l"/>
                  <a:tab pos="2398713" algn="l"/>
                  <a:tab pos="3313113" algn="l"/>
                  <a:tab pos="4227513" algn="l"/>
                  <a:tab pos="5141913" algn="l"/>
                  <a:tab pos="6056313" algn="l"/>
                  <a:tab pos="6970713" algn="l"/>
                  <a:tab pos="7885113" algn="l"/>
                  <a:tab pos="8799513" algn="l"/>
                  <a:tab pos="9713913" algn="l"/>
                </a:tabLst>
              </a:pPr>
              <a:r>
                <a:rPr lang="en-GB" sz="1200" b="1" i="1">
                  <a:solidFill>
                    <a:schemeClr val="tx1"/>
                  </a:solidFill>
                </a:rPr>
                <a:t>$</a:t>
              </a:r>
              <a:r>
                <a:rPr lang="en-GB" sz="1200" b="1" i="1">
                  <a:solidFill>
                    <a:srgbClr val="00FF00"/>
                  </a:solidFill>
                </a:rPr>
                <a:t> </a:t>
              </a:r>
              <a:r>
                <a:rPr lang="en-GB" sz="1200" b="1" i="1">
                  <a:solidFill>
                    <a:schemeClr val="tx1"/>
                  </a:solidFill>
                </a:rPr>
                <a:t> $ </a:t>
              </a:r>
            </a:p>
          </p:txBody>
        </p:sp>
      </p:grpSp>
      <p:grpSp>
        <p:nvGrpSpPr>
          <p:cNvPr id="55" name="Group 52"/>
          <p:cNvGrpSpPr>
            <a:grpSpLocks/>
          </p:cNvGrpSpPr>
          <p:nvPr/>
        </p:nvGrpSpPr>
        <p:grpSpPr bwMode="auto">
          <a:xfrm>
            <a:off x="2286000" y="2438400"/>
            <a:ext cx="381000" cy="1295400"/>
            <a:chOff x="2784" y="2448"/>
            <a:chExt cx="240" cy="816"/>
          </a:xfrm>
        </p:grpSpPr>
        <p:grpSp>
          <p:nvGrpSpPr>
            <p:cNvPr id="56" name="Group 53"/>
            <p:cNvGrpSpPr>
              <a:grpSpLocks/>
            </p:cNvGrpSpPr>
            <p:nvPr/>
          </p:nvGrpSpPr>
          <p:grpSpPr bwMode="auto">
            <a:xfrm>
              <a:off x="2832" y="2784"/>
              <a:ext cx="144" cy="240"/>
              <a:chOff x="3312" y="3072"/>
              <a:chExt cx="144" cy="240"/>
            </a:xfrm>
          </p:grpSpPr>
          <p:sp>
            <p:nvSpPr>
              <p:cNvPr id="62" name="Rectangle 54"/>
              <p:cNvSpPr>
                <a:spLocks noChangeArrowheads="1"/>
              </p:cNvSpPr>
              <p:nvPr/>
            </p:nvSpPr>
            <p:spPr bwMode="auto">
              <a:xfrm rot="1704760">
                <a:off x="3312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Rectangle 55"/>
              <p:cNvSpPr>
                <a:spLocks noChangeArrowheads="1"/>
              </p:cNvSpPr>
              <p:nvPr/>
            </p:nvSpPr>
            <p:spPr bwMode="auto">
              <a:xfrm rot="19895240" flipH="1">
                <a:off x="3408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2880" y="2688"/>
              <a:ext cx="48" cy="384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Oval 57"/>
            <p:cNvSpPr>
              <a:spLocks noChangeArrowheads="1"/>
            </p:cNvSpPr>
            <p:nvPr/>
          </p:nvSpPr>
          <p:spPr bwMode="auto">
            <a:xfrm>
              <a:off x="2784" y="2448"/>
              <a:ext cx="240" cy="288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9" name="Group 58"/>
            <p:cNvGrpSpPr>
              <a:grpSpLocks/>
            </p:cNvGrpSpPr>
            <p:nvPr/>
          </p:nvGrpSpPr>
          <p:grpSpPr bwMode="auto">
            <a:xfrm>
              <a:off x="2832" y="3024"/>
              <a:ext cx="144" cy="240"/>
              <a:chOff x="3312" y="3072"/>
              <a:chExt cx="144" cy="240"/>
            </a:xfrm>
          </p:grpSpPr>
          <p:sp>
            <p:nvSpPr>
              <p:cNvPr id="60" name="Rectangle 59"/>
              <p:cNvSpPr>
                <a:spLocks noChangeArrowheads="1"/>
              </p:cNvSpPr>
              <p:nvPr/>
            </p:nvSpPr>
            <p:spPr bwMode="auto">
              <a:xfrm rot="1704760">
                <a:off x="3312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Rectangle 60"/>
              <p:cNvSpPr>
                <a:spLocks noChangeArrowheads="1"/>
              </p:cNvSpPr>
              <p:nvPr/>
            </p:nvSpPr>
            <p:spPr bwMode="auto">
              <a:xfrm rot="19895240" flipH="1">
                <a:off x="3408" y="3072"/>
                <a:ext cx="48" cy="24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4" name="AutoShape 61"/>
          <p:cNvSpPr>
            <a:spLocks noChangeArrowheads="1"/>
          </p:cNvSpPr>
          <p:nvPr/>
        </p:nvSpPr>
        <p:spPr bwMode="auto">
          <a:xfrm>
            <a:off x="5562600" y="3352800"/>
            <a:ext cx="955675" cy="498475"/>
          </a:xfrm>
          <a:prstGeom prst="roundRect">
            <a:avLst>
              <a:gd name="adj" fmla="val 306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360" tIns="44280" rIns="90360" bIns="44280">
            <a:spAutoFit/>
          </a:bodyPr>
          <a:lstStyle/>
          <a:p>
            <a:pPr>
              <a:lnSpc>
                <a:spcPct val="95000"/>
              </a:lnSpc>
              <a:buClr>
                <a:srgbClr val="E0E0E0"/>
              </a:buClr>
              <a:buSzPct val="100000"/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>
                <a:solidFill>
                  <a:schemeClr val="folHlink"/>
                </a:solidFill>
              </a:rPr>
              <a:t>Front</a:t>
            </a:r>
          </a:p>
        </p:txBody>
      </p:sp>
      <p:sp>
        <p:nvSpPr>
          <p:cNvPr id="65" name="AutoShape 62"/>
          <p:cNvSpPr>
            <a:spLocks noChangeArrowheads="1"/>
          </p:cNvSpPr>
          <p:nvPr/>
        </p:nvSpPr>
        <p:spPr bwMode="auto">
          <a:xfrm>
            <a:off x="2133600" y="3810000"/>
            <a:ext cx="854075" cy="498475"/>
          </a:xfrm>
          <a:prstGeom prst="roundRect">
            <a:avLst>
              <a:gd name="adj" fmla="val 306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360" tIns="44280" rIns="90360" bIns="44280">
            <a:spAutoFit/>
          </a:bodyPr>
          <a:lstStyle/>
          <a:p>
            <a:pPr>
              <a:lnSpc>
                <a:spcPct val="95000"/>
              </a:lnSpc>
              <a:buClr>
                <a:srgbClr val="E0E0E0"/>
              </a:buClr>
              <a:buSzPct val="100000"/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>
                <a:solidFill>
                  <a:schemeClr val="folHlink"/>
                </a:solidFill>
              </a:rPr>
              <a:t>Rear</a:t>
            </a:r>
          </a:p>
        </p:txBody>
      </p:sp>
      <p:sp>
        <p:nvSpPr>
          <p:cNvPr id="66" name="Line 64"/>
          <p:cNvSpPr>
            <a:spLocks noChangeShapeType="1"/>
          </p:cNvSpPr>
          <p:nvPr/>
        </p:nvSpPr>
        <p:spPr bwMode="auto">
          <a:xfrm flipV="1">
            <a:off x="5486400" y="2438400"/>
            <a:ext cx="152400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3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552</TotalTime>
  <Words>1416</Words>
  <Application>Microsoft Office PowerPoint</Application>
  <PresentationFormat>On-screen Show (4:3)</PresentationFormat>
  <Paragraphs>328</Paragraphs>
  <Slides>50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DejaVu Sans</vt:lpstr>
      <vt:lpstr>Monotype Sorts</vt:lpstr>
      <vt:lpstr>Times New Roman</vt:lpstr>
      <vt:lpstr>Verdana</vt:lpstr>
      <vt:lpstr>Wingdings</vt:lpstr>
      <vt:lpstr>Retrospect</vt:lpstr>
      <vt:lpstr>Queues</vt:lpstr>
      <vt:lpstr>Definition</vt:lpstr>
      <vt:lpstr>Application of queues</vt:lpstr>
      <vt:lpstr>Implementation of queue</vt:lpstr>
      <vt:lpstr>Main Queue Operations</vt:lpstr>
      <vt:lpstr>Basic operations of queue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Implementing a Queue</vt:lpstr>
      <vt:lpstr>Implementing a Queue</vt:lpstr>
      <vt:lpstr>Representation of a Queue using an Array</vt:lpstr>
      <vt:lpstr>Array implementation of queues</vt:lpstr>
      <vt:lpstr>Array implementation of queues</vt:lpstr>
      <vt:lpstr>Implementation of queue</vt:lpstr>
      <vt:lpstr>Empty function </vt:lpstr>
      <vt:lpstr>Is full function  </vt:lpstr>
      <vt:lpstr>Enqueue(x)</vt:lpstr>
      <vt:lpstr>PowerPoint Presentation</vt:lpstr>
      <vt:lpstr>Enqueue(2) // queue was empty   Enqueue(5) // queue not empty  rear=rear+1 a[rear]=x </vt:lpstr>
      <vt:lpstr>PowerPoint Presentation</vt:lpstr>
      <vt:lpstr>PowerPoint Presentation</vt:lpstr>
      <vt:lpstr>PowerPoint Presentation</vt:lpstr>
      <vt:lpstr>PowerPoint Presentation</vt:lpstr>
      <vt:lpstr>Dequeue algorithm</vt:lpstr>
      <vt:lpstr>PROGRAM TO DISPLAY ALL QUEUE ELEMENTS</vt:lpstr>
      <vt:lpstr>PowerPoint Presentation</vt:lpstr>
      <vt:lpstr>Circular array </vt:lpstr>
      <vt:lpstr>IsEmpty () // remain same  Enqueue(x)</vt:lpstr>
      <vt:lpstr>Enqueue(x)</vt:lpstr>
      <vt:lpstr>Dequeue()</vt:lpstr>
      <vt:lpstr>Linked list  implementation </vt:lpstr>
      <vt:lpstr>PowerPoint Presentation</vt:lpstr>
      <vt:lpstr>SLL implementation of queues</vt:lpstr>
      <vt:lpstr>PowerPoint Presentation</vt:lpstr>
      <vt:lpstr>PowerPoint Presentation</vt:lpstr>
      <vt:lpstr>PowerPoint Presentation</vt:lpstr>
      <vt:lpstr>PowerPoint Presentation</vt:lpstr>
      <vt:lpstr>Enqueueing a node</vt:lpstr>
      <vt:lpstr>ALGORITHM FOR PUSHING AN ELEMENT TO A QUEUE</vt:lpstr>
      <vt:lpstr>Dequeueing a node</vt:lpstr>
      <vt:lpstr>ALGORITHM FOR POPPING AN ELEMENT FROM A QUEUE</vt:lpstr>
      <vt:lpstr>Circular Queue</vt:lpstr>
      <vt:lpstr>PowerPoint Presentation</vt:lpstr>
      <vt:lpstr>PowerPoint Presentation</vt:lpstr>
      <vt:lpstr>CIRCULAR QUEUE</vt:lpstr>
      <vt:lpstr>Algorithm to Insert an element to circular Queue</vt:lpstr>
      <vt:lpstr>Algorithm to Delete an element from a circular queue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Queues</dc:title>
  <dc:creator>asdf</dc:creator>
  <cp:lastModifiedBy>Maira Sami</cp:lastModifiedBy>
  <cp:revision>89</cp:revision>
  <dcterms:created xsi:type="dcterms:W3CDTF">2015-09-14T06:09:30Z</dcterms:created>
  <dcterms:modified xsi:type="dcterms:W3CDTF">2019-10-15T05:24:19Z</dcterms:modified>
</cp:coreProperties>
</file>